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53" r:id="rId2"/>
    <p:sldMasterId id="2147483648" r:id="rId3"/>
    <p:sldMasterId id="2147483685" r:id="rId4"/>
    <p:sldMasterId id="2147483726" r:id="rId5"/>
  </p:sldMasterIdLst>
  <p:notesMasterIdLst>
    <p:notesMasterId r:id="rId18"/>
  </p:notesMasterIdLst>
  <p:handoutMasterIdLst>
    <p:handoutMasterId r:id="rId19"/>
  </p:handoutMasterIdLst>
  <p:sldIdLst>
    <p:sldId id="318" r:id="rId6"/>
    <p:sldId id="320" r:id="rId7"/>
    <p:sldId id="321" r:id="rId8"/>
    <p:sldId id="322" r:id="rId9"/>
    <p:sldId id="325" r:id="rId10"/>
    <p:sldId id="326" r:id="rId11"/>
    <p:sldId id="327" r:id="rId12"/>
    <p:sldId id="328" r:id="rId13"/>
    <p:sldId id="329" r:id="rId14"/>
    <p:sldId id="335" r:id="rId15"/>
    <p:sldId id="337" r:id="rId16"/>
    <p:sldId id="338" r:id="rId17"/>
  </p:sldIdLst>
  <p:sldSz cx="12190413"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UBUD 5 Finanslovsbevillinger" id="{F94F3C11-DB70-4C06-A2E2-DE4966F5ED0C}">
          <p14:sldIdLst>
            <p14:sldId id="318"/>
          </p14:sldIdLst>
        </p14:section>
        <p14:section name="FOUOFF03 årsværk i den offentlige sektor efter udvalgte formål og hovedfag" id="{08244292-A6D2-444D-87B9-36B265F570CC}">
          <p14:sldIdLst>
            <p14:sldId id="320"/>
          </p14:sldIdLst>
        </p14:section>
        <p14:section name="FOUOFF05 årsværk og omkostninger i mio. kr. i alt" id="{DECDA77D-CF0A-4815-9035-11F85A0DD585}">
          <p14:sldIdLst>
            <p14:sldId id="321"/>
            <p14:sldId id="322"/>
          </p14:sldIdLst>
        </p14:section>
        <p14:section name="FOUOFF07 enkelte fag og videnskab opgjort i årsværk og omkostninger i mio. kr" id="{1E4856E2-6235-4709-841A-99A08C4C4C9B}">
          <p14:sldIdLst>
            <p14:sldId id="325"/>
            <p14:sldId id="326"/>
          </p14:sldIdLst>
        </p14:section>
        <p14:section name="FOUOFF09 Finansierede FoU omkostninger" id="{24AFD988-A334-42F6-A4BA-1068F3E4B70E}">
          <p14:sldIdLst>
            <p14:sldId id="327"/>
            <p14:sldId id="328"/>
          </p14:sldIdLst>
        </p14:section>
        <p14:section name="PHD-uddannelser" id="{451C2713-00F6-44D4-8A56-6292718DD244}">
          <p14:sldIdLst>
            <p14:sldId id="329"/>
          </p14:sldIdLst>
        </p14:section>
        <p14:section name="Fondens videnscenter - Alle private fonde" id="{F3A33D80-F970-4958-8861-53793606BCA7}">
          <p14:sldIdLst>
            <p14:sldId id="335"/>
          </p14:sldIdLst>
        </p14:section>
        <p14:section name="Horizon Europe 2020 - søjle 3" id="{7D391631-A849-41B8-AFE3-0FA4E6B4C06B}">
          <p14:sldIdLst>
            <p14:sldId id="337"/>
          </p14:sldIdLst>
        </p14:section>
        <p14:section name="Impact af forskning i Danmark inden for landbrugsvidenskab" id="{2ADD8042-55BD-48E0-A461-5068C8A59242}">
          <p14:sldIdLst>
            <p14:sldId id="338"/>
          </p14:sldIdLst>
        </p14:section>
      </p14:sectionLst>
    </p:ex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8919F"/>
    <a:srgbClr val="4B3E31"/>
    <a:srgbClr val="141432"/>
    <a:srgbClr val="96B4EB"/>
    <a:srgbClr val="96B4DC"/>
    <a:srgbClr val="C16B82"/>
    <a:srgbClr val="97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21C0B-5E8E-4612-8D69-13E458A21886}" v="138" dt="2023-08-08T07:03:13.27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32" autoAdjust="0"/>
    <p:restoredTop sz="81786" autoAdjust="0"/>
  </p:normalViewPr>
  <p:slideViewPr>
    <p:cSldViewPr snapToGrid="0" snapToObjects="1" showGuides="1">
      <p:cViewPr varScale="1">
        <p:scale>
          <a:sx n="93" d="100"/>
          <a:sy n="93" d="100"/>
        </p:scale>
        <p:origin x="1692" y="90"/>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16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seges-my.sharepoint.com/personal/dacf_lf_dk/Documents/Skrivebord/Forskningsbevillingerne%20og%20uddannelse/Samlet%20diagrammer.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3593202080069"/>
          <c:y val="3.2758930727909641E-2"/>
          <c:w val="0.72581754161570156"/>
          <c:h val="0.74408085299183568"/>
        </c:manualLayout>
      </c:layout>
      <c:barChart>
        <c:barDir val="col"/>
        <c:grouping val="stacked"/>
        <c:varyColors val="0"/>
        <c:ser>
          <c:idx val="0"/>
          <c:order val="0"/>
          <c:tx>
            <c:strRef>
              <c:f>'Beregninger 1 FOUBUD5'!$A$11</c:f>
              <c:strCache>
                <c:ptCount val="1"/>
                <c:pt idx="0">
                  <c:v>Landbrug, skovbrug, jagt og fiskeri</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'Beregninger 1 FOUBUD5'!$B$10:$K$10</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'Beregninger 1 FOUBUD5'!$B$11:$K$11</c:f>
              <c:numCache>
                <c:formatCode>General</c:formatCode>
                <c:ptCount val="10"/>
                <c:pt idx="0">
                  <c:v>563.26</c:v>
                </c:pt>
                <c:pt idx="1">
                  <c:v>751.06</c:v>
                </c:pt>
                <c:pt idx="2">
                  <c:v>563.82000000000005</c:v>
                </c:pt>
                <c:pt idx="3">
                  <c:v>758.92</c:v>
                </c:pt>
                <c:pt idx="4">
                  <c:v>779.4</c:v>
                </c:pt>
                <c:pt idx="5">
                  <c:v>613.04</c:v>
                </c:pt>
                <c:pt idx="6">
                  <c:v>684.83</c:v>
                </c:pt>
                <c:pt idx="7">
                  <c:v>787.81</c:v>
                </c:pt>
                <c:pt idx="8">
                  <c:v>692.04</c:v>
                </c:pt>
                <c:pt idx="9">
                  <c:v>1052.0899999999999</c:v>
                </c:pt>
              </c:numCache>
            </c:numRef>
          </c:val>
          <c:extLst>
            <c:ext xmlns:c16="http://schemas.microsoft.com/office/drawing/2014/chart" uri="{C3380CC4-5D6E-409C-BE32-E72D297353CC}">
              <c16:uniqueId val="{00000000-AB97-4212-B232-6A4898916EE4}"/>
            </c:ext>
          </c:extLst>
        </c:ser>
        <c:ser>
          <c:idx val="1"/>
          <c:order val="1"/>
          <c:tx>
            <c:strRef>
              <c:f>'Beregninger 1 FOUBUD5'!$A$12</c:f>
              <c:strCache>
                <c:ptCount val="1"/>
                <c:pt idx="0">
                  <c:v>Almen videnskabelig udvikling - jordbrugs- og veterinærvidenskab</c:v>
                </c:pt>
              </c:strCache>
            </c:strRef>
          </c:tx>
          <c:spPr>
            <a:solidFill>
              <a:schemeClr val="accent2"/>
            </a:solidFill>
            <a:ln>
              <a:noFill/>
            </a:ln>
            <a:effectLst/>
          </c:spPr>
          <c:invertIfNegative val="0"/>
          <c:dLbls>
            <c:dLbl>
              <c:idx val="3"/>
              <c:layout>
                <c:manualLayout>
                  <c:x val="-2.3112149155984289E-3"/>
                  <c:y val="-3.17873179520720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97-4212-B232-6A4898916EE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'Beregninger 1 FOUBUD5'!$B$10:$K$10</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'Beregninger 1 FOUBUD5'!$B$12:$K$12</c:f>
              <c:numCache>
                <c:formatCode>General</c:formatCode>
                <c:ptCount val="10"/>
                <c:pt idx="0">
                  <c:v>624.09</c:v>
                </c:pt>
                <c:pt idx="1">
                  <c:v>664.02</c:v>
                </c:pt>
                <c:pt idx="2">
                  <c:v>756.97</c:v>
                </c:pt>
                <c:pt idx="3">
                  <c:v>29.29</c:v>
                </c:pt>
                <c:pt idx="4">
                  <c:v>897.77</c:v>
                </c:pt>
                <c:pt idx="5">
                  <c:v>826.06</c:v>
                </c:pt>
                <c:pt idx="6">
                  <c:v>829.13</c:v>
                </c:pt>
                <c:pt idx="7">
                  <c:v>768.94</c:v>
                </c:pt>
                <c:pt idx="8">
                  <c:v>769.81</c:v>
                </c:pt>
                <c:pt idx="9">
                  <c:v>699.8</c:v>
                </c:pt>
              </c:numCache>
            </c:numRef>
          </c:val>
          <c:extLst>
            <c:ext xmlns:c16="http://schemas.microsoft.com/office/drawing/2014/chart" uri="{C3380CC4-5D6E-409C-BE32-E72D297353CC}">
              <c16:uniqueId val="{00000001-AB97-4212-B232-6A4898916EE4}"/>
            </c:ext>
          </c:extLst>
        </c:ser>
        <c:dLbls>
          <c:showLegendKey val="0"/>
          <c:showVal val="0"/>
          <c:showCatName val="0"/>
          <c:showSerName val="0"/>
          <c:showPercent val="0"/>
          <c:showBubbleSize val="0"/>
        </c:dLbls>
        <c:gapWidth val="150"/>
        <c:overlap val="100"/>
        <c:axId val="1014313224"/>
        <c:axId val="1014306336"/>
      </c:barChart>
      <c:catAx>
        <c:axId val="101431322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År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14306336"/>
        <c:crosses val="autoZero"/>
        <c:auto val="1"/>
        <c:lblAlgn val="ctr"/>
        <c:lblOffset val="100"/>
        <c:noMultiLvlLbl val="0"/>
      </c:catAx>
      <c:valAx>
        <c:axId val="101430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Mio. kr.</a:t>
                </a:r>
              </a:p>
            </c:rich>
          </c:tx>
          <c:layout>
            <c:manualLayout>
              <c:xMode val="edge"/>
              <c:yMode val="edge"/>
              <c:x val="0.19228312826145588"/>
              <c:y val="0.3152408559536129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143132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legendEntry>
      <c:layout>
        <c:manualLayout>
          <c:xMode val="edge"/>
          <c:yMode val="edge"/>
          <c:x val="1.819980867749681E-2"/>
          <c:y val="0.48648380630682247"/>
          <c:w val="0.19506067701568611"/>
          <c:h val="0.309210862670500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'Beregninger Horizon Europe'!$B$22</c:f>
              <c:strCache>
                <c:ptCount val="1"/>
                <c:pt idx="0">
                  <c:v>Andel af tilskud til Danmark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'Beregninger Horizon Europe'!$A$23:$A$30</c:f>
              <c:strCache>
                <c:ptCount val="8"/>
                <c:pt idx="0">
                  <c:v>Sundhed</c:v>
                </c:pt>
                <c:pt idx="1">
                  <c:v>Bioøkonomi</c:v>
                </c:pt>
                <c:pt idx="2">
                  <c:v>Energi</c:v>
                </c:pt>
                <c:pt idx="3">
                  <c:v>Transport</c:v>
                </c:pt>
                <c:pt idx="4">
                  <c:v>Klima</c:v>
                </c:pt>
                <c:pt idx="5">
                  <c:v>Rummelige samfund</c:v>
                </c:pt>
                <c:pt idx="6">
                  <c:v>Sikre samfund</c:v>
                </c:pt>
                <c:pt idx="7">
                  <c:v>Societal Challenges - Cross-theme</c:v>
                </c:pt>
              </c:strCache>
            </c:strRef>
          </c:cat>
          <c:val>
            <c:numRef>
              <c:f>'Beregninger Horizon Europe'!$B$23:$B$30</c:f>
              <c:numCache>
                <c:formatCode>0.00%</c:formatCode>
                <c:ptCount val="8"/>
                <c:pt idx="0">
                  <c:v>2.3400000000000001E-2</c:v>
                </c:pt>
                <c:pt idx="1">
                  <c:v>4.1300000000000003E-2</c:v>
                </c:pt>
                <c:pt idx="2">
                  <c:v>4.0899999999999999E-2</c:v>
                </c:pt>
                <c:pt idx="3">
                  <c:v>1.4200000000000001E-2</c:v>
                </c:pt>
                <c:pt idx="4">
                  <c:v>2.3E-2</c:v>
                </c:pt>
                <c:pt idx="5">
                  <c:v>2.4E-2</c:v>
                </c:pt>
                <c:pt idx="6">
                  <c:v>7.7999999999999996E-3</c:v>
                </c:pt>
                <c:pt idx="7">
                  <c:v>6.4500000000000002E-2</c:v>
                </c:pt>
              </c:numCache>
            </c:numRef>
          </c:val>
          <c:extLst>
            <c:ext xmlns:c16="http://schemas.microsoft.com/office/drawing/2014/chart" uri="{C3380CC4-5D6E-409C-BE32-E72D297353CC}">
              <c16:uniqueId val="{00000000-CF42-48AE-AB8F-0EBD48A58FFB}"/>
            </c:ext>
          </c:extLst>
        </c:ser>
        <c:dLbls>
          <c:showLegendKey val="0"/>
          <c:showVal val="0"/>
          <c:showCatName val="0"/>
          <c:showSerName val="0"/>
          <c:showPercent val="0"/>
          <c:showBubbleSize val="0"/>
        </c:dLbls>
        <c:gapWidth val="219"/>
        <c:overlap val="-27"/>
        <c:axId val="677091984"/>
        <c:axId val="677091328"/>
      </c:barChart>
      <c:catAx>
        <c:axId val="677091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100" b="1" dirty="0"/>
                  <a:t>Delprogrammer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77091328"/>
        <c:crosses val="autoZero"/>
        <c:auto val="1"/>
        <c:lblAlgn val="ctr"/>
        <c:lblOffset val="100"/>
        <c:noMultiLvlLbl val="0"/>
      </c:catAx>
      <c:valAx>
        <c:axId val="67709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100" b="1" dirty="0"/>
                  <a:t>Andel af tilskud</a:t>
                </a:r>
                <a:r>
                  <a:rPr lang="da-DK" sz="1100" b="1" baseline="0" dirty="0"/>
                  <a:t> til Danmark</a:t>
                </a:r>
                <a:endParaRPr lang="da-DK" sz="11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7709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457248863469"/>
          <c:y val="1.3819593861846505E-2"/>
          <c:w val="0.7266224825590627"/>
          <c:h val="0.79791924357548472"/>
        </c:manualLayout>
      </c:layout>
      <c:lineChart>
        <c:grouping val="standard"/>
        <c:varyColors val="0"/>
        <c:ser>
          <c:idx val="0"/>
          <c:order val="0"/>
          <c:tx>
            <c:strRef>
              <c:f>'Beregninger FOUOFF03'!$A$54</c:f>
              <c:strCache>
                <c:ptCount val="1"/>
                <c:pt idx="0">
                  <c:v>Naturvidenskab</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Ref>
              <c:f>'Beregninger FOUOFF03'!$B$53:$J$53</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FOUOFF03'!$B$54:$J$54</c:f>
              <c:numCache>
                <c:formatCode>0</c:formatCode>
                <c:ptCount val="9"/>
                <c:pt idx="0">
                  <c:v>100</c:v>
                </c:pt>
                <c:pt idx="1">
                  <c:v>101.82440136830103</c:v>
                </c:pt>
                <c:pt idx="2">
                  <c:v>101.55074116305587</c:v>
                </c:pt>
                <c:pt idx="3">
                  <c:v>105.83808437856328</c:v>
                </c:pt>
                <c:pt idx="4">
                  <c:v>108.30102622576968</c:v>
                </c:pt>
                <c:pt idx="5">
                  <c:v>114.66362599771951</c:v>
                </c:pt>
                <c:pt idx="6">
                  <c:v>115.68985176738882</c:v>
                </c:pt>
                <c:pt idx="7">
                  <c:v>122.690992018244</c:v>
                </c:pt>
                <c:pt idx="8">
                  <c:v>123.28392246294185</c:v>
                </c:pt>
              </c:numCache>
            </c:numRef>
          </c:val>
          <c:smooth val="0"/>
          <c:extLst>
            <c:ext xmlns:c16="http://schemas.microsoft.com/office/drawing/2014/chart" uri="{C3380CC4-5D6E-409C-BE32-E72D297353CC}">
              <c16:uniqueId val="{00000000-12C8-4BED-AE14-F243CCA6DA19}"/>
            </c:ext>
          </c:extLst>
        </c:ser>
        <c:ser>
          <c:idx val="1"/>
          <c:order val="1"/>
          <c:tx>
            <c:strRef>
              <c:f>'Beregninger FOUOFF03'!$A$55</c:f>
              <c:strCache>
                <c:ptCount val="1"/>
                <c:pt idx="0">
                  <c:v>Teknisk videnskab</c:v>
                </c:pt>
              </c:strCache>
            </c:strRef>
          </c:tx>
          <c:spPr>
            <a:ln w="28575" cap="rnd">
              <a:solidFill>
                <a:schemeClr val="bg2">
                  <a:lumMod val="50000"/>
                </a:schemeClr>
              </a:solidFill>
              <a:round/>
            </a:ln>
            <a:effectLst/>
          </c:spPr>
          <c:marker>
            <c:symbol val="circle"/>
            <c:size val="5"/>
            <c:spPr>
              <a:solidFill>
                <a:schemeClr val="bg2">
                  <a:lumMod val="50000"/>
                </a:schemeClr>
              </a:solidFill>
              <a:ln w="9525">
                <a:solidFill>
                  <a:schemeClr val="bg2">
                    <a:lumMod val="50000"/>
                  </a:schemeClr>
                </a:solidFill>
              </a:ln>
              <a:effectLst/>
            </c:spPr>
          </c:marker>
          <c:cat>
            <c:strRef>
              <c:f>'Beregninger FOUOFF03'!$B$53:$J$53</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FOUOFF03'!$B$55:$J$55</c:f>
              <c:numCache>
                <c:formatCode>0</c:formatCode>
                <c:ptCount val="9"/>
                <c:pt idx="0">
                  <c:v>100</c:v>
                </c:pt>
                <c:pt idx="1">
                  <c:v>104.44902769593401</c:v>
                </c:pt>
                <c:pt idx="2">
                  <c:v>102.23924572775486</c:v>
                </c:pt>
                <c:pt idx="3">
                  <c:v>103.62404242781378</c:v>
                </c:pt>
                <c:pt idx="4">
                  <c:v>122.80494991160873</c:v>
                </c:pt>
                <c:pt idx="5">
                  <c:v>128.25574543311726</c:v>
                </c:pt>
                <c:pt idx="6">
                  <c:v>124.83794932233351</c:v>
                </c:pt>
                <c:pt idx="7">
                  <c:v>111.60872127283442</c:v>
                </c:pt>
                <c:pt idx="8">
                  <c:v>99.351797289334115</c:v>
                </c:pt>
              </c:numCache>
            </c:numRef>
          </c:val>
          <c:smooth val="0"/>
          <c:extLst>
            <c:ext xmlns:c16="http://schemas.microsoft.com/office/drawing/2014/chart" uri="{C3380CC4-5D6E-409C-BE32-E72D297353CC}">
              <c16:uniqueId val="{00000001-12C8-4BED-AE14-F243CCA6DA19}"/>
            </c:ext>
          </c:extLst>
        </c:ser>
        <c:ser>
          <c:idx val="2"/>
          <c:order val="2"/>
          <c:tx>
            <c:strRef>
              <c:f>'Beregninger FOUOFF03'!$A$56</c:f>
              <c:strCache>
                <c:ptCount val="1"/>
                <c:pt idx="0">
                  <c:v>Sundhedsvidenskab</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'Beregninger FOUOFF03'!$B$53:$J$53</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FOUOFF03'!$B$56:$J$56</c:f>
              <c:numCache>
                <c:formatCode>0</c:formatCode>
                <c:ptCount val="9"/>
                <c:pt idx="0">
                  <c:v>100</c:v>
                </c:pt>
                <c:pt idx="1">
                  <c:v>109.45226062013387</c:v>
                </c:pt>
                <c:pt idx="2">
                  <c:v>108.64635978691435</c:v>
                </c:pt>
                <c:pt idx="3">
                  <c:v>107.74484360060102</c:v>
                </c:pt>
                <c:pt idx="4">
                  <c:v>111.20065564813551</c:v>
                </c:pt>
                <c:pt idx="5">
                  <c:v>115.44870919273322</c:v>
                </c:pt>
                <c:pt idx="6">
                  <c:v>119.38259800573692</c:v>
                </c:pt>
                <c:pt idx="7">
                  <c:v>119.01379592951781</c:v>
                </c:pt>
                <c:pt idx="8">
                  <c:v>123.64431088649093</c:v>
                </c:pt>
              </c:numCache>
            </c:numRef>
          </c:val>
          <c:smooth val="0"/>
          <c:extLst>
            <c:ext xmlns:c16="http://schemas.microsoft.com/office/drawing/2014/chart" uri="{C3380CC4-5D6E-409C-BE32-E72D297353CC}">
              <c16:uniqueId val="{00000002-12C8-4BED-AE14-F243CCA6DA19}"/>
            </c:ext>
          </c:extLst>
        </c:ser>
        <c:ser>
          <c:idx val="3"/>
          <c:order val="3"/>
          <c:tx>
            <c:strRef>
              <c:f>'Beregninger FOUOFF03'!$A$57</c:f>
              <c:strCache>
                <c:ptCount val="1"/>
                <c:pt idx="0">
                  <c:v>Jordbrugs- og veterinærvidenskab</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1"/>
              <c:layout>
                <c:manualLayout>
                  <c:x val="-1.8756855808637396E-2"/>
                  <c:y val="3.3476211017216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98-4A73-A323-D840CA710697}"/>
                </c:ext>
              </c:extLst>
            </c:dLbl>
            <c:dLbl>
              <c:idx val="2"/>
              <c:layout>
                <c:manualLayout>
                  <c:x val="-1.8756855808637351E-2"/>
                  <c:y val="2.7975918245726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98-4A73-A323-D840CA710697}"/>
                </c:ext>
              </c:extLst>
            </c:dLbl>
            <c:dLbl>
              <c:idx val="3"/>
              <c:layout>
                <c:manualLayout>
                  <c:x val="-1.8756855808637351E-2"/>
                  <c:y val="2.5225771859982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98-4A73-A323-D840CA7106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'Beregninger FOUOFF03'!$B$53:$J$53</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FOUOFF03'!$B$57:$J$57</c:f>
              <c:numCache>
                <c:formatCode>0</c:formatCode>
                <c:ptCount val="9"/>
                <c:pt idx="0">
                  <c:v>100</c:v>
                </c:pt>
                <c:pt idx="1">
                  <c:v>99.874921826141332</c:v>
                </c:pt>
                <c:pt idx="2">
                  <c:v>102.12632895559726</c:v>
                </c:pt>
                <c:pt idx="3">
                  <c:v>105.25328330206378</c:v>
                </c:pt>
                <c:pt idx="4">
                  <c:v>90.74421513445904</c:v>
                </c:pt>
                <c:pt idx="5">
                  <c:v>87.492182614133824</c:v>
                </c:pt>
                <c:pt idx="6">
                  <c:v>80.050031269543467</c:v>
                </c:pt>
                <c:pt idx="7">
                  <c:v>84.115071919949969</c:v>
                </c:pt>
                <c:pt idx="8">
                  <c:v>80.737961225766114</c:v>
                </c:pt>
              </c:numCache>
            </c:numRef>
          </c:val>
          <c:smooth val="0"/>
          <c:extLst>
            <c:ext xmlns:c16="http://schemas.microsoft.com/office/drawing/2014/chart" uri="{C3380CC4-5D6E-409C-BE32-E72D297353CC}">
              <c16:uniqueId val="{00000003-12C8-4BED-AE14-F243CCA6DA19}"/>
            </c:ext>
          </c:extLst>
        </c:ser>
        <c:ser>
          <c:idx val="4"/>
          <c:order val="4"/>
          <c:tx>
            <c:strRef>
              <c:f>'Beregninger FOUOFF03'!$A$58</c:f>
              <c:strCache>
                <c:ptCount val="1"/>
                <c:pt idx="0">
                  <c:v>Samfundsvidenskab</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'Beregninger FOUOFF03'!$B$53:$J$53</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FOUOFF03'!$B$58:$J$58</c:f>
              <c:numCache>
                <c:formatCode>0</c:formatCode>
                <c:ptCount val="9"/>
                <c:pt idx="0">
                  <c:v>100</c:v>
                </c:pt>
                <c:pt idx="1">
                  <c:v>100.90579710144927</c:v>
                </c:pt>
                <c:pt idx="2">
                  <c:v>112.04710144927536</c:v>
                </c:pt>
                <c:pt idx="3">
                  <c:v>114.40217391304348</c:v>
                </c:pt>
                <c:pt idx="4">
                  <c:v>109.45048309178745</c:v>
                </c:pt>
                <c:pt idx="5">
                  <c:v>94.83695652173914</c:v>
                </c:pt>
                <c:pt idx="6">
                  <c:v>98.641304347826093</c:v>
                </c:pt>
                <c:pt idx="7">
                  <c:v>112.19806763285025</c:v>
                </c:pt>
                <c:pt idx="8">
                  <c:v>112.92270531400965</c:v>
                </c:pt>
              </c:numCache>
            </c:numRef>
          </c:val>
          <c:smooth val="0"/>
          <c:extLst>
            <c:ext xmlns:c16="http://schemas.microsoft.com/office/drawing/2014/chart" uri="{C3380CC4-5D6E-409C-BE32-E72D297353CC}">
              <c16:uniqueId val="{00000004-12C8-4BED-AE14-F243CCA6DA19}"/>
            </c:ext>
          </c:extLst>
        </c:ser>
        <c:ser>
          <c:idx val="5"/>
          <c:order val="5"/>
          <c:tx>
            <c:strRef>
              <c:f>'Beregninger FOUOFF03'!$A$59</c:f>
              <c:strCache>
                <c:ptCount val="1"/>
                <c:pt idx="0">
                  <c:v>Humaniora</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'Beregninger FOUOFF03'!$B$53:$J$53</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FOUOFF03'!$B$59:$J$59</c:f>
              <c:numCache>
                <c:formatCode>0</c:formatCode>
                <c:ptCount val="9"/>
                <c:pt idx="0">
                  <c:v>100</c:v>
                </c:pt>
                <c:pt idx="1">
                  <c:v>91.178082191780817</c:v>
                </c:pt>
                <c:pt idx="2">
                  <c:v>93.589041095890408</c:v>
                </c:pt>
                <c:pt idx="3">
                  <c:v>100.10958904109589</c:v>
                </c:pt>
                <c:pt idx="4">
                  <c:v>101.97260273972604</c:v>
                </c:pt>
                <c:pt idx="5">
                  <c:v>100.49315068493149</c:v>
                </c:pt>
                <c:pt idx="6">
                  <c:v>95.232876712328761</c:v>
                </c:pt>
                <c:pt idx="7">
                  <c:v>92.821917808219183</c:v>
                </c:pt>
                <c:pt idx="8">
                  <c:v>95.123287671232887</c:v>
                </c:pt>
              </c:numCache>
            </c:numRef>
          </c:val>
          <c:smooth val="0"/>
          <c:extLst>
            <c:ext xmlns:c16="http://schemas.microsoft.com/office/drawing/2014/chart" uri="{C3380CC4-5D6E-409C-BE32-E72D297353CC}">
              <c16:uniqueId val="{00000005-12C8-4BED-AE14-F243CCA6DA19}"/>
            </c:ext>
          </c:extLst>
        </c:ser>
        <c:dLbls>
          <c:showLegendKey val="0"/>
          <c:showVal val="0"/>
          <c:showCatName val="0"/>
          <c:showSerName val="0"/>
          <c:showPercent val="0"/>
          <c:showBubbleSize val="0"/>
        </c:dLbls>
        <c:marker val="1"/>
        <c:smooth val="0"/>
        <c:axId val="829859832"/>
        <c:axId val="829857864"/>
      </c:lineChart>
      <c:catAx>
        <c:axId val="8298598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dirty="0"/>
                  <a:t>År</a:t>
                </a:r>
              </a:p>
            </c:rich>
          </c:tx>
          <c:layout>
            <c:manualLayout>
              <c:xMode val="edge"/>
              <c:yMode val="edge"/>
              <c:x val="0.61202237924158243"/>
              <c:y val="0.808864826190748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29857864"/>
        <c:crosses val="autoZero"/>
        <c:auto val="1"/>
        <c:lblAlgn val="ctr"/>
        <c:lblOffset val="100"/>
        <c:noMultiLvlLbl val="0"/>
      </c:catAx>
      <c:valAx>
        <c:axId val="82985786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lumMod val="65000"/>
                        <a:lumOff val="35000"/>
                      </a:srgbClr>
                    </a:solidFill>
                    <a:latin typeface="+mn-lt"/>
                    <a:ea typeface="+mn-ea"/>
                    <a:cs typeface="+mn-cs"/>
                  </a:defRPr>
                </a:pPr>
                <a:r>
                  <a:rPr lang="da-DK" sz="1100" b="0" i="0" baseline="0" dirty="0">
                    <a:effectLst/>
                  </a:rPr>
                  <a:t>Indeks 2012 =100</a:t>
                </a:r>
                <a:endParaRPr lang="da-DK" sz="1100" dirty="0">
                  <a:effectLst/>
                </a:endParaRPr>
              </a:p>
            </c:rich>
          </c:tx>
          <c:layout>
            <c:manualLayout>
              <c:xMode val="edge"/>
              <c:yMode val="edge"/>
              <c:x val="0.20136621175174982"/>
              <c:y val="0.274116618333385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lumMod val="65000"/>
                      <a:lumOff val="35000"/>
                    </a:srgb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29859832"/>
        <c:crosses val="autoZero"/>
        <c:crossBetween val="between"/>
      </c:valAx>
      <c:spPr>
        <a:noFill/>
        <a:ln>
          <a:noFill/>
        </a:ln>
        <a:effectLst/>
      </c:spPr>
    </c:plotArea>
    <c:legend>
      <c:legendPos val="r"/>
      <c:layout>
        <c:manualLayout>
          <c:xMode val="edge"/>
          <c:yMode val="edge"/>
          <c:x val="8.0493155978117511E-3"/>
          <c:y val="0.51416715173185601"/>
          <c:w val="0.19515682934725737"/>
          <c:h val="0.263181213425218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84697554415355"/>
          <c:y val="1.6652849928889144E-2"/>
          <c:w val="0.78151338246084157"/>
          <c:h val="0.6430907242211148"/>
        </c:manualLayout>
      </c:layout>
      <c:lineChart>
        <c:grouping val="standard"/>
        <c:varyColors val="0"/>
        <c:ser>
          <c:idx val="0"/>
          <c:order val="0"/>
          <c:tx>
            <c:strRef>
              <c:f>'Beregninger FOUOFF05'!$B$18</c:f>
              <c:strCache>
                <c:ptCount val="1"/>
                <c:pt idx="0">
                  <c:v>Tværvidenskabelig Forskning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'Beregninger FOUOFF05'!$C$17:$K$17</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FOUOFF05'!$C$18:$K$18</c:f>
              <c:numCache>
                <c:formatCode>0</c:formatCode>
                <c:ptCount val="9"/>
                <c:pt idx="0">
                  <c:v>100</c:v>
                </c:pt>
                <c:pt idx="1">
                  <c:v>104.06471981057616</c:v>
                </c:pt>
                <c:pt idx="2">
                  <c:v>147.51381215469613</c:v>
                </c:pt>
                <c:pt idx="3">
                  <c:v>147.71112865035516</c:v>
                </c:pt>
                <c:pt idx="4">
                  <c:v>142.50197316495658</c:v>
                </c:pt>
                <c:pt idx="5">
                  <c:v>149.56590370955013</c:v>
                </c:pt>
                <c:pt idx="6">
                  <c:v>163.57537490134175</c:v>
                </c:pt>
                <c:pt idx="7">
                  <c:v>169.10023677979481</c:v>
                </c:pt>
                <c:pt idx="8">
                  <c:v>184.96448303078137</c:v>
                </c:pt>
              </c:numCache>
            </c:numRef>
          </c:val>
          <c:smooth val="0"/>
          <c:extLst>
            <c:ext xmlns:c16="http://schemas.microsoft.com/office/drawing/2014/chart" uri="{C3380CC4-5D6E-409C-BE32-E72D297353CC}">
              <c16:uniqueId val="{00000000-1EE1-4324-ADE1-E1A0927DD9FB}"/>
            </c:ext>
          </c:extLst>
        </c:ser>
        <c:ser>
          <c:idx val="1"/>
          <c:order val="1"/>
          <c:tx>
            <c:strRef>
              <c:f>'Beregninger FOUOFF05'!$B$19</c:f>
              <c:strCache>
                <c:ptCount val="1"/>
                <c:pt idx="0">
                  <c:v>Klimaforskning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'Beregninger FOUOFF05'!$C$17:$K$17</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FOUOFF05'!$C$19:$K$19</c:f>
              <c:numCache>
                <c:formatCode>0</c:formatCode>
                <c:ptCount val="9"/>
                <c:pt idx="0">
                  <c:v>100</c:v>
                </c:pt>
                <c:pt idx="1">
                  <c:v>107.03125</c:v>
                </c:pt>
                <c:pt idx="2">
                  <c:v>117.05729166666667</c:v>
                </c:pt>
                <c:pt idx="3">
                  <c:v>109.11458333333333</c:v>
                </c:pt>
                <c:pt idx="4">
                  <c:v>126.953125</c:v>
                </c:pt>
                <c:pt idx="5">
                  <c:v>127.47395833333333</c:v>
                </c:pt>
                <c:pt idx="6">
                  <c:v>124.609375</c:v>
                </c:pt>
                <c:pt idx="7">
                  <c:v>127.734375</c:v>
                </c:pt>
                <c:pt idx="8">
                  <c:v>154.94791666666669</c:v>
                </c:pt>
              </c:numCache>
            </c:numRef>
          </c:val>
          <c:smooth val="0"/>
          <c:extLst>
            <c:ext xmlns:c16="http://schemas.microsoft.com/office/drawing/2014/chart" uri="{C3380CC4-5D6E-409C-BE32-E72D297353CC}">
              <c16:uniqueId val="{00000001-1EE1-4324-ADE1-E1A0927DD9FB}"/>
            </c:ext>
          </c:extLst>
        </c:ser>
        <c:ser>
          <c:idx val="2"/>
          <c:order val="2"/>
          <c:tx>
            <c:strRef>
              <c:f>'Beregninger FOUOFF05'!$B$20</c:f>
              <c:strCache>
                <c:ptCount val="1"/>
                <c:pt idx="0">
                  <c:v>Energiforskning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'Beregninger FOUOFF05'!$C$17:$K$17</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FOUOFF05'!$C$20:$K$20</c:f>
              <c:numCache>
                <c:formatCode>0</c:formatCode>
                <c:ptCount val="9"/>
                <c:pt idx="0">
                  <c:v>100</c:v>
                </c:pt>
                <c:pt idx="1">
                  <c:v>105.34045393858477</c:v>
                </c:pt>
                <c:pt idx="2">
                  <c:v>105.87449933244326</c:v>
                </c:pt>
                <c:pt idx="3">
                  <c:v>99.933244325767689</c:v>
                </c:pt>
                <c:pt idx="4">
                  <c:v>126.83578104138853</c:v>
                </c:pt>
                <c:pt idx="5">
                  <c:v>126.70226969292391</c:v>
                </c:pt>
                <c:pt idx="6">
                  <c:v>120.29372496662216</c:v>
                </c:pt>
                <c:pt idx="7">
                  <c:v>109.27903871829105</c:v>
                </c:pt>
                <c:pt idx="8">
                  <c:v>97.329773030707614</c:v>
                </c:pt>
              </c:numCache>
            </c:numRef>
          </c:val>
          <c:smooth val="0"/>
          <c:extLst>
            <c:ext xmlns:c16="http://schemas.microsoft.com/office/drawing/2014/chart" uri="{C3380CC4-5D6E-409C-BE32-E72D297353CC}">
              <c16:uniqueId val="{00000002-1EE1-4324-ADE1-E1A0927DD9FB}"/>
            </c:ext>
          </c:extLst>
        </c:ser>
        <c:ser>
          <c:idx val="3"/>
          <c:order val="3"/>
          <c:tx>
            <c:strRef>
              <c:f>'Beregninger FOUOFF05'!$B$21</c:f>
              <c:strCache>
                <c:ptCount val="1"/>
                <c:pt idx="0">
                  <c:v>Miljøforskning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'Beregninger FOUOFF05'!$C$17:$K$17</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FOUOFF05'!$C$21:$K$21</c:f>
              <c:numCache>
                <c:formatCode>0</c:formatCode>
                <c:ptCount val="9"/>
                <c:pt idx="0">
                  <c:v>100</c:v>
                </c:pt>
                <c:pt idx="1">
                  <c:v>84.79307025986526</c:v>
                </c:pt>
                <c:pt idx="2">
                  <c:v>133.58999037536091</c:v>
                </c:pt>
                <c:pt idx="3">
                  <c:v>139.94225216554378</c:v>
                </c:pt>
                <c:pt idx="4">
                  <c:v>146.67949951876804</c:v>
                </c:pt>
                <c:pt idx="5">
                  <c:v>140.13474494706449</c:v>
                </c:pt>
                <c:pt idx="6">
                  <c:v>138.3060635226179</c:v>
                </c:pt>
                <c:pt idx="7">
                  <c:v>130.51010587102985</c:v>
                </c:pt>
                <c:pt idx="8">
                  <c:v>155.34167468719923</c:v>
                </c:pt>
              </c:numCache>
            </c:numRef>
          </c:val>
          <c:smooth val="0"/>
          <c:extLst>
            <c:ext xmlns:c16="http://schemas.microsoft.com/office/drawing/2014/chart" uri="{C3380CC4-5D6E-409C-BE32-E72D297353CC}">
              <c16:uniqueId val="{00000003-1EE1-4324-ADE1-E1A0927DD9FB}"/>
            </c:ext>
          </c:extLst>
        </c:ser>
        <c:ser>
          <c:idx val="4"/>
          <c:order val="4"/>
          <c:tx>
            <c:strRef>
              <c:f>'Beregninger FOUOFF05'!$B$22</c:f>
              <c:strCache>
                <c:ptCount val="1"/>
                <c:pt idx="0">
                  <c:v>Fødevareforskning</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'Beregninger FOUOFF05'!$C$17:$K$17</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FOUOFF05'!$C$22:$K$22</c:f>
              <c:numCache>
                <c:formatCode>0</c:formatCode>
                <c:ptCount val="9"/>
                <c:pt idx="0">
                  <c:v>100</c:v>
                </c:pt>
                <c:pt idx="1">
                  <c:v>92.865497076023402</c:v>
                </c:pt>
                <c:pt idx="2">
                  <c:v>130.05847953216374</c:v>
                </c:pt>
                <c:pt idx="3">
                  <c:v>130.40935672514621</c:v>
                </c:pt>
                <c:pt idx="4">
                  <c:v>154.26900584795322</c:v>
                </c:pt>
                <c:pt idx="5">
                  <c:v>132.63157894736841</c:v>
                </c:pt>
                <c:pt idx="6">
                  <c:v>118.3625730994152</c:v>
                </c:pt>
                <c:pt idx="7">
                  <c:v>108.53801169590642</c:v>
                </c:pt>
                <c:pt idx="8">
                  <c:v>127.36842105263158</c:v>
                </c:pt>
              </c:numCache>
            </c:numRef>
          </c:val>
          <c:smooth val="0"/>
          <c:extLst>
            <c:ext xmlns:c16="http://schemas.microsoft.com/office/drawing/2014/chart" uri="{C3380CC4-5D6E-409C-BE32-E72D297353CC}">
              <c16:uniqueId val="{00000004-1EE1-4324-ADE1-E1A0927DD9FB}"/>
            </c:ext>
          </c:extLst>
        </c:ser>
        <c:ser>
          <c:idx val="5"/>
          <c:order val="5"/>
          <c:tx>
            <c:strRef>
              <c:f>'Beregninger FOUOFF05'!$B$23</c:f>
              <c:strCache>
                <c:ptCount val="1"/>
                <c:pt idx="0">
                  <c:v>Robot og/eller droneteknologi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'Beregninger FOUOFF05'!$C$17:$K$17</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FOUOFF05'!$C$23:$K$23</c:f>
              <c:numCache>
                <c:formatCode>General</c:formatCode>
                <c:ptCount val="9"/>
                <c:pt idx="0">
                  <c:v>0</c:v>
                </c:pt>
                <c:pt idx="1">
                  <c:v>0</c:v>
                </c:pt>
                <c:pt idx="2">
                  <c:v>0</c:v>
                </c:pt>
                <c:pt idx="3" formatCode="0">
                  <c:v>100</c:v>
                </c:pt>
                <c:pt idx="4" formatCode="0">
                  <c:v>163.96396396396395</c:v>
                </c:pt>
                <c:pt idx="5" formatCode="0">
                  <c:v>169.36936936936937</c:v>
                </c:pt>
                <c:pt idx="6" formatCode="0">
                  <c:v>223.4234234234234</c:v>
                </c:pt>
                <c:pt idx="7" formatCode="0">
                  <c:v>274.77477477477476</c:v>
                </c:pt>
                <c:pt idx="8" formatCode="0">
                  <c:v>281.08108108108109</c:v>
                </c:pt>
              </c:numCache>
            </c:numRef>
          </c:val>
          <c:smooth val="0"/>
          <c:extLst>
            <c:ext xmlns:c16="http://schemas.microsoft.com/office/drawing/2014/chart" uri="{C3380CC4-5D6E-409C-BE32-E72D297353CC}">
              <c16:uniqueId val="{00000005-1EE1-4324-ADE1-E1A0927DD9FB}"/>
            </c:ext>
          </c:extLst>
        </c:ser>
        <c:ser>
          <c:idx val="6"/>
          <c:order val="6"/>
          <c:tx>
            <c:strRef>
              <c:f>'Beregninger FOUOFF05'!$B$24</c:f>
              <c:strCache>
                <c:ptCount val="1"/>
                <c:pt idx="0">
                  <c:v>Fødevaresikkerhed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'Beregninger FOUOFF05'!$C$17:$K$17</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FOUOFF05'!$C$24:$K$24</c:f>
              <c:numCache>
                <c:formatCode>0</c:formatCode>
                <c:ptCount val="9"/>
                <c:pt idx="0">
                  <c:v>100</c:v>
                </c:pt>
                <c:pt idx="1">
                  <c:v>98.62542955326461</c:v>
                </c:pt>
                <c:pt idx="2">
                  <c:v>160.82474226804123</c:v>
                </c:pt>
                <c:pt idx="3">
                  <c:v>118.55670103092784</c:v>
                </c:pt>
                <c:pt idx="4">
                  <c:v>141.92439862542955</c:v>
                </c:pt>
                <c:pt idx="5">
                  <c:v>129.89690721649484</c:v>
                </c:pt>
                <c:pt idx="6">
                  <c:v>117.18213058419245</c:v>
                </c:pt>
                <c:pt idx="7">
                  <c:v>142.61168384879724</c:v>
                </c:pt>
                <c:pt idx="8">
                  <c:v>133.67697594501718</c:v>
                </c:pt>
              </c:numCache>
            </c:numRef>
          </c:val>
          <c:smooth val="0"/>
          <c:extLst>
            <c:ext xmlns:c16="http://schemas.microsoft.com/office/drawing/2014/chart" uri="{C3380CC4-5D6E-409C-BE32-E72D297353CC}">
              <c16:uniqueId val="{00000006-1EE1-4324-ADE1-E1A0927DD9FB}"/>
            </c:ext>
          </c:extLst>
        </c:ser>
        <c:dLbls>
          <c:showLegendKey val="0"/>
          <c:showVal val="0"/>
          <c:showCatName val="0"/>
          <c:showSerName val="0"/>
          <c:showPercent val="0"/>
          <c:showBubbleSize val="0"/>
        </c:dLbls>
        <c:marker val="1"/>
        <c:smooth val="0"/>
        <c:axId val="589166840"/>
        <c:axId val="589167168"/>
      </c:lineChart>
      <c:catAx>
        <c:axId val="58916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589167168"/>
        <c:crosses val="autoZero"/>
        <c:auto val="1"/>
        <c:lblAlgn val="ctr"/>
        <c:lblOffset val="100"/>
        <c:noMultiLvlLbl val="0"/>
      </c:catAx>
      <c:valAx>
        <c:axId val="58916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da-DK" b="1" dirty="0">
                    <a:solidFill>
                      <a:schemeClr val="tx1"/>
                    </a:solidFill>
                  </a:rPr>
                  <a:t>Indeks 2012 = 100</a:t>
                </a:r>
              </a:p>
            </c:rich>
          </c:tx>
          <c:layout>
            <c:manualLayout>
              <c:xMode val="edge"/>
              <c:yMode val="edge"/>
              <c:x val="0.15178777646216141"/>
              <c:y val="0.2207733318823091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89166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da-DK"/>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63424717377175"/>
          <c:y val="1.3878058020016171E-2"/>
          <c:w val="0.76648077312392782"/>
          <c:h val="0.69133009545323865"/>
        </c:manualLayout>
      </c:layout>
      <c:lineChart>
        <c:grouping val="standard"/>
        <c:varyColors val="0"/>
        <c:ser>
          <c:idx val="0"/>
          <c:order val="0"/>
          <c:tx>
            <c:strRef>
              <c:f>'Beregninger FOUOFF05'!$B$43</c:f>
              <c:strCache>
                <c:ptCount val="1"/>
                <c:pt idx="0">
                  <c:v>Tværvidenskabelig Forskning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'Beregninger FOUOFF05'!$C$42:$K$42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FOUOFF05'!$C$43:$K$43</c:f>
              <c:numCache>
                <c:formatCode>0</c:formatCode>
                <c:ptCount val="9"/>
                <c:pt idx="0">
                  <c:v>100</c:v>
                </c:pt>
                <c:pt idx="1">
                  <c:v>111.43617021276594</c:v>
                </c:pt>
                <c:pt idx="2">
                  <c:v>152.48226950354612</c:v>
                </c:pt>
                <c:pt idx="3">
                  <c:v>163.65248226950357</c:v>
                </c:pt>
                <c:pt idx="4">
                  <c:v>151.24113475177305</c:v>
                </c:pt>
                <c:pt idx="5">
                  <c:v>167.46453900709218</c:v>
                </c:pt>
                <c:pt idx="6">
                  <c:v>189.89361702127661</c:v>
                </c:pt>
                <c:pt idx="7">
                  <c:v>194.41489361702128</c:v>
                </c:pt>
                <c:pt idx="8">
                  <c:v>211.968085106383</c:v>
                </c:pt>
              </c:numCache>
            </c:numRef>
          </c:val>
          <c:smooth val="0"/>
          <c:extLst>
            <c:ext xmlns:c16="http://schemas.microsoft.com/office/drawing/2014/chart" uri="{C3380CC4-5D6E-409C-BE32-E72D297353CC}">
              <c16:uniqueId val="{00000000-D55C-4673-BE2A-E64FE634A720}"/>
            </c:ext>
          </c:extLst>
        </c:ser>
        <c:ser>
          <c:idx val="1"/>
          <c:order val="1"/>
          <c:tx>
            <c:strRef>
              <c:f>'Beregninger FOUOFF05'!$B$44</c:f>
              <c:strCache>
                <c:ptCount val="1"/>
                <c:pt idx="0">
                  <c:v>Klimaforskning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'Beregninger FOUOFF05'!$C$42:$K$42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FOUOFF05'!$C$44:$K$44</c:f>
              <c:numCache>
                <c:formatCode>0</c:formatCode>
                <c:ptCount val="9"/>
                <c:pt idx="0">
                  <c:v>100</c:v>
                </c:pt>
                <c:pt idx="1">
                  <c:v>107.53623188405797</c:v>
                </c:pt>
                <c:pt idx="2">
                  <c:v>114.05797101449275</c:v>
                </c:pt>
                <c:pt idx="3">
                  <c:v>120</c:v>
                </c:pt>
                <c:pt idx="4">
                  <c:v>128.1159420289855</c:v>
                </c:pt>
                <c:pt idx="5">
                  <c:v>131.44927536231884</c:v>
                </c:pt>
                <c:pt idx="6">
                  <c:v>135.07246376811594</c:v>
                </c:pt>
                <c:pt idx="7">
                  <c:v>150.43478260869566</c:v>
                </c:pt>
                <c:pt idx="8">
                  <c:v>193.91304347826087</c:v>
                </c:pt>
              </c:numCache>
            </c:numRef>
          </c:val>
          <c:smooth val="0"/>
          <c:extLst>
            <c:ext xmlns:c16="http://schemas.microsoft.com/office/drawing/2014/chart" uri="{C3380CC4-5D6E-409C-BE32-E72D297353CC}">
              <c16:uniqueId val="{00000001-D55C-4673-BE2A-E64FE634A720}"/>
            </c:ext>
          </c:extLst>
        </c:ser>
        <c:ser>
          <c:idx val="2"/>
          <c:order val="2"/>
          <c:tx>
            <c:strRef>
              <c:f>'Beregninger FOUOFF05'!$B$45</c:f>
              <c:strCache>
                <c:ptCount val="1"/>
                <c:pt idx="0">
                  <c:v>Energiforskning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'Beregninger FOUOFF05'!$C$42:$K$42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FOUOFF05'!$C$45:$K$45</c:f>
              <c:numCache>
                <c:formatCode>0</c:formatCode>
                <c:ptCount val="9"/>
                <c:pt idx="0">
                  <c:v>100</c:v>
                </c:pt>
                <c:pt idx="1">
                  <c:v>106.77551020408163</c:v>
                </c:pt>
                <c:pt idx="2">
                  <c:v>105.46938775510203</c:v>
                </c:pt>
                <c:pt idx="3">
                  <c:v>129.79591836734693</c:v>
                </c:pt>
                <c:pt idx="4">
                  <c:v>142.12244897959184</c:v>
                </c:pt>
                <c:pt idx="5">
                  <c:v>144.08163265306121</c:v>
                </c:pt>
                <c:pt idx="6">
                  <c:v>142.36734693877551</c:v>
                </c:pt>
                <c:pt idx="7">
                  <c:v>146.36734693877551</c:v>
                </c:pt>
                <c:pt idx="8">
                  <c:v>144.24489795918367</c:v>
                </c:pt>
              </c:numCache>
            </c:numRef>
          </c:val>
          <c:smooth val="0"/>
          <c:extLst>
            <c:ext xmlns:c16="http://schemas.microsoft.com/office/drawing/2014/chart" uri="{C3380CC4-5D6E-409C-BE32-E72D297353CC}">
              <c16:uniqueId val="{00000002-D55C-4673-BE2A-E64FE634A720}"/>
            </c:ext>
          </c:extLst>
        </c:ser>
        <c:ser>
          <c:idx val="3"/>
          <c:order val="3"/>
          <c:tx>
            <c:strRef>
              <c:f>'Beregninger FOUOFF05'!$B$46</c:f>
              <c:strCache>
                <c:ptCount val="1"/>
                <c:pt idx="0">
                  <c:v>Miljøforskning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'Beregninger FOUOFF05'!$C$42:$K$42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FOUOFF05'!$C$46:$K$46</c:f>
              <c:numCache>
                <c:formatCode>0</c:formatCode>
                <c:ptCount val="9"/>
                <c:pt idx="0">
                  <c:v>100</c:v>
                </c:pt>
                <c:pt idx="1">
                  <c:v>82.862903225806448</c:v>
                </c:pt>
                <c:pt idx="2">
                  <c:v>127.92338709677421</c:v>
                </c:pt>
                <c:pt idx="3">
                  <c:v>146.9758064516129</c:v>
                </c:pt>
                <c:pt idx="4">
                  <c:v>143.54838709677421</c:v>
                </c:pt>
                <c:pt idx="5">
                  <c:v>138.50806451612902</c:v>
                </c:pt>
                <c:pt idx="6">
                  <c:v>146.27016129032256</c:v>
                </c:pt>
                <c:pt idx="7">
                  <c:v>142.43951612903226</c:v>
                </c:pt>
                <c:pt idx="8">
                  <c:v>175.80645161290323</c:v>
                </c:pt>
              </c:numCache>
            </c:numRef>
          </c:val>
          <c:smooth val="0"/>
          <c:extLst>
            <c:ext xmlns:c16="http://schemas.microsoft.com/office/drawing/2014/chart" uri="{C3380CC4-5D6E-409C-BE32-E72D297353CC}">
              <c16:uniqueId val="{00000003-D55C-4673-BE2A-E64FE634A720}"/>
            </c:ext>
          </c:extLst>
        </c:ser>
        <c:ser>
          <c:idx val="4"/>
          <c:order val="4"/>
          <c:tx>
            <c:strRef>
              <c:f>'Beregninger FOUOFF05'!$B$47</c:f>
              <c:strCache>
                <c:ptCount val="1"/>
                <c:pt idx="0">
                  <c:v>Fødevareforskning</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'Beregninger FOUOFF05'!$C$42:$K$42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FOUOFF05'!$C$47:$K$47</c:f>
              <c:numCache>
                <c:formatCode>0</c:formatCode>
                <c:ptCount val="9"/>
                <c:pt idx="0">
                  <c:v>100</c:v>
                </c:pt>
                <c:pt idx="1">
                  <c:v>96.843615494978479</c:v>
                </c:pt>
                <c:pt idx="2">
                  <c:v>136.44189383070301</c:v>
                </c:pt>
                <c:pt idx="3">
                  <c:v>155.81061692969871</c:v>
                </c:pt>
                <c:pt idx="4">
                  <c:v>180.05738880918221</c:v>
                </c:pt>
                <c:pt idx="5">
                  <c:v>149.35437589670016</c:v>
                </c:pt>
                <c:pt idx="6">
                  <c:v>138.7374461979914</c:v>
                </c:pt>
                <c:pt idx="7">
                  <c:v>132.99856527977045</c:v>
                </c:pt>
                <c:pt idx="8">
                  <c:v>170.73170731707316</c:v>
                </c:pt>
              </c:numCache>
            </c:numRef>
          </c:val>
          <c:smooth val="0"/>
          <c:extLst>
            <c:ext xmlns:c16="http://schemas.microsoft.com/office/drawing/2014/chart" uri="{C3380CC4-5D6E-409C-BE32-E72D297353CC}">
              <c16:uniqueId val="{00000004-D55C-4673-BE2A-E64FE634A720}"/>
            </c:ext>
          </c:extLst>
        </c:ser>
        <c:ser>
          <c:idx val="5"/>
          <c:order val="5"/>
          <c:tx>
            <c:strRef>
              <c:f>'Beregninger FOUOFF05'!$B$48</c:f>
              <c:strCache>
                <c:ptCount val="1"/>
                <c:pt idx="0">
                  <c:v>Robot og/eller droneteknologi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'Beregninger FOUOFF05'!$C$42:$K$42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FOUOFF05'!$C$48:$K$48</c:f>
              <c:numCache>
                <c:formatCode>General</c:formatCode>
                <c:ptCount val="9"/>
                <c:pt idx="0">
                  <c:v>0</c:v>
                </c:pt>
                <c:pt idx="1">
                  <c:v>0</c:v>
                </c:pt>
                <c:pt idx="2">
                  <c:v>0</c:v>
                </c:pt>
                <c:pt idx="3" formatCode="0">
                  <c:v>100</c:v>
                </c:pt>
                <c:pt idx="4" formatCode="0">
                  <c:v>180</c:v>
                </c:pt>
                <c:pt idx="5" formatCode="0">
                  <c:v>190.90909090909091</c:v>
                </c:pt>
                <c:pt idx="6" formatCode="0">
                  <c:v>270</c:v>
                </c:pt>
                <c:pt idx="7" formatCode="0">
                  <c:v>324.54545454545456</c:v>
                </c:pt>
                <c:pt idx="8" formatCode="0">
                  <c:v>314.54545454545456</c:v>
                </c:pt>
              </c:numCache>
            </c:numRef>
          </c:val>
          <c:smooth val="0"/>
          <c:extLst>
            <c:ext xmlns:c16="http://schemas.microsoft.com/office/drawing/2014/chart" uri="{C3380CC4-5D6E-409C-BE32-E72D297353CC}">
              <c16:uniqueId val="{00000005-D55C-4673-BE2A-E64FE634A720}"/>
            </c:ext>
          </c:extLst>
        </c:ser>
        <c:ser>
          <c:idx val="6"/>
          <c:order val="6"/>
          <c:tx>
            <c:strRef>
              <c:f>'Beregninger FOUOFF05'!$B$49</c:f>
              <c:strCache>
                <c:ptCount val="1"/>
                <c:pt idx="0">
                  <c:v>Fødevaresikkerhed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'Beregninger FOUOFF05'!$C$42:$K$42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FOUOFF05'!$C$49:$K$49</c:f>
              <c:numCache>
                <c:formatCode>0</c:formatCode>
                <c:ptCount val="9"/>
                <c:pt idx="0">
                  <c:v>100</c:v>
                </c:pt>
                <c:pt idx="1">
                  <c:v>99.570815450643778</c:v>
                </c:pt>
                <c:pt idx="2">
                  <c:v>166.52360515021459</c:v>
                </c:pt>
                <c:pt idx="3">
                  <c:v>169.52789699570815</c:v>
                </c:pt>
                <c:pt idx="4">
                  <c:v>158.79828326180257</c:v>
                </c:pt>
                <c:pt idx="5">
                  <c:v>151.93133047210301</c:v>
                </c:pt>
                <c:pt idx="6">
                  <c:v>146.3519313304721</c:v>
                </c:pt>
                <c:pt idx="7">
                  <c:v>181.54506437768242</c:v>
                </c:pt>
                <c:pt idx="8">
                  <c:v>200</c:v>
                </c:pt>
              </c:numCache>
            </c:numRef>
          </c:val>
          <c:smooth val="0"/>
          <c:extLst>
            <c:ext xmlns:c16="http://schemas.microsoft.com/office/drawing/2014/chart" uri="{C3380CC4-5D6E-409C-BE32-E72D297353CC}">
              <c16:uniqueId val="{00000006-D55C-4673-BE2A-E64FE634A720}"/>
            </c:ext>
          </c:extLst>
        </c:ser>
        <c:dLbls>
          <c:showLegendKey val="0"/>
          <c:showVal val="0"/>
          <c:showCatName val="0"/>
          <c:showSerName val="0"/>
          <c:showPercent val="0"/>
          <c:showBubbleSize val="0"/>
        </c:dLbls>
        <c:marker val="1"/>
        <c:smooth val="0"/>
        <c:axId val="542046968"/>
        <c:axId val="542044672"/>
      </c:lineChart>
      <c:catAx>
        <c:axId val="542046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542044672"/>
        <c:crosses val="autoZero"/>
        <c:auto val="1"/>
        <c:lblAlgn val="ctr"/>
        <c:lblOffset val="100"/>
        <c:noMultiLvlLbl val="0"/>
      </c:catAx>
      <c:valAx>
        <c:axId val="54204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42046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da-DK"/>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a-DK"/>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49851982672607"/>
          <c:y val="3.0379644280562088E-2"/>
          <c:w val="0.71413387310516441"/>
          <c:h val="0.80176192532183943"/>
        </c:manualLayout>
      </c:layout>
      <c:lineChart>
        <c:grouping val="standard"/>
        <c:varyColors val="0"/>
        <c:ser>
          <c:idx val="0"/>
          <c:order val="0"/>
          <c:tx>
            <c:strRef>
              <c:f>'Beregninger FOUOFF07'!$B$103</c:f>
              <c:strCache>
                <c:ptCount val="1"/>
                <c:pt idx="0">
                  <c:v>Teknisk videnskab i alt</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Ref>
              <c:f>'Beregninger FOUOFF07'!$C$102:$K$102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FOUOFF07'!$C$103:$K$103</c:f>
              <c:numCache>
                <c:formatCode>0</c:formatCode>
                <c:ptCount val="9"/>
                <c:pt idx="0">
                  <c:v>100</c:v>
                </c:pt>
                <c:pt idx="1">
                  <c:v>106.02168949771689</c:v>
                </c:pt>
                <c:pt idx="2">
                  <c:v>108.93264840182648</c:v>
                </c:pt>
                <c:pt idx="3">
                  <c:v>110.78767123287672</c:v>
                </c:pt>
                <c:pt idx="4">
                  <c:v>125.71347031963471</c:v>
                </c:pt>
                <c:pt idx="5">
                  <c:v>129.25228310502283</c:v>
                </c:pt>
                <c:pt idx="6">
                  <c:v>124.486301369863</c:v>
                </c:pt>
                <c:pt idx="7">
                  <c:v>113.35616438356165</c:v>
                </c:pt>
                <c:pt idx="8">
                  <c:v>102.59703196347031</c:v>
                </c:pt>
              </c:numCache>
            </c:numRef>
          </c:val>
          <c:smooth val="0"/>
          <c:extLst>
            <c:ext xmlns:c16="http://schemas.microsoft.com/office/drawing/2014/chart" uri="{C3380CC4-5D6E-409C-BE32-E72D297353CC}">
              <c16:uniqueId val="{00000000-B424-4933-BA4F-A54D1BB94684}"/>
            </c:ext>
          </c:extLst>
        </c:ser>
        <c:ser>
          <c:idx val="1"/>
          <c:order val="1"/>
          <c:tx>
            <c:strRef>
              <c:f>'Beregninger FOUOFF07'!$B$104</c:f>
              <c:strCache>
                <c:ptCount val="1"/>
                <c:pt idx="0">
                  <c:v>Sundhedsvidenskab i alt</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'Beregninger FOUOFF07'!$C$102:$K$102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FOUOFF07'!$C$104:$K$104</c:f>
              <c:numCache>
                <c:formatCode>0</c:formatCode>
                <c:ptCount val="9"/>
                <c:pt idx="0">
                  <c:v>100</c:v>
                </c:pt>
                <c:pt idx="1">
                  <c:v>107.20768117848219</c:v>
                </c:pt>
                <c:pt idx="2">
                  <c:v>108.35196632908062</c:v>
                </c:pt>
                <c:pt idx="3">
                  <c:v>110.48270419571222</c:v>
                </c:pt>
                <c:pt idx="4">
                  <c:v>110.23280284098382</c:v>
                </c:pt>
                <c:pt idx="5">
                  <c:v>113.31053531500723</c:v>
                </c:pt>
                <c:pt idx="6">
                  <c:v>119.62383269761936</c:v>
                </c:pt>
                <c:pt idx="7">
                  <c:v>121.74141786137052</c:v>
                </c:pt>
                <c:pt idx="8">
                  <c:v>125.48993818229646</c:v>
                </c:pt>
              </c:numCache>
            </c:numRef>
          </c:val>
          <c:smooth val="0"/>
          <c:extLst>
            <c:ext xmlns:c16="http://schemas.microsoft.com/office/drawing/2014/chart" uri="{C3380CC4-5D6E-409C-BE32-E72D297353CC}">
              <c16:uniqueId val="{00000001-B424-4933-BA4F-A54D1BB94684}"/>
            </c:ext>
          </c:extLst>
        </c:ser>
        <c:ser>
          <c:idx val="2"/>
          <c:order val="2"/>
          <c:tx>
            <c:strRef>
              <c:f>'Beregninger FOUOFF07'!$B$105</c:f>
              <c:strCache>
                <c:ptCount val="1"/>
                <c:pt idx="0">
                  <c:v>Jordbrugs- og veterinærvidenskab i alt</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'Beregninger FOUOFF07'!$C$102:$K$102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FOUOFF07'!$C$105:$K$105</c:f>
              <c:numCache>
                <c:formatCode>0</c:formatCode>
                <c:ptCount val="9"/>
                <c:pt idx="0">
                  <c:v>100</c:v>
                </c:pt>
                <c:pt idx="1">
                  <c:v>96.446339729921817</c:v>
                </c:pt>
                <c:pt idx="2">
                  <c:v>92.96375266524521</c:v>
                </c:pt>
                <c:pt idx="3">
                  <c:v>92.96375266524521</c:v>
                </c:pt>
                <c:pt idx="4">
                  <c:v>91.755508173418619</c:v>
                </c:pt>
                <c:pt idx="5">
                  <c:v>86.567164179104466</c:v>
                </c:pt>
                <c:pt idx="6">
                  <c:v>85.856432125088844</c:v>
                </c:pt>
                <c:pt idx="7">
                  <c:v>90.618336886993603</c:v>
                </c:pt>
                <c:pt idx="8">
                  <c:v>82.444918265813797</c:v>
                </c:pt>
              </c:numCache>
            </c:numRef>
          </c:val>
          <c:smooth val="0"/>
          <c:extLst>
            <c:ext xmlns:c16="http://schemas.microsoft.com/office/drawing/2014/chart" uri="{C3380CC4-5D6E-409C-BE32-E72D297353CC}">
              <c16:uniqueId val="{00000002-B424-4933-BA4F-A54D1BB94684}"/>
            </c:ext>
          </c:extLst>
        </c:ser>
        <c:ser>
          <c:idx val="3"/>
          <c:order val="3"/>
          <c:tx>
            <c:strRef>
              <c:f>'Beregninger FOUOFF07'!$B$106</c:f>
              <c:strCache>
                <c:ptCount val="1"/>
                <c:pt idx="0">
                  <c:v>Samfundsvidenskab i alt</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'Beregninger FOUOFF07'!$C$102:$K$102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FOUOFF07'!$C$106:$K$106</c:f>
              <c:numCache>
                <c:formatCode>0</c:formatCode>
                <c:ptCount val="9"/>
                <c:pt idx="0">
                  <c:v>100</c:v>
                </c:pt>
                <c:pt idx="1">
                  <c:v>98.424277793988907</c:v>
                </c:pt>
                <c:pt idx="2">
                  <c:v>103.99766559673182</c:v>
                </c:pt>
                <c:pt idx="3">
                  <c:v>105.74846804785527</c:v>
                </c:pt>
                <c:pt idx="4">
                  <c:v>103.09308433031805</c:v>
                </c:pt>
                <c:pt idx="5">
                  <c:v>99.562299387219142</c:v>
                </c:pt>
                <c:pt idx="6">
                  <c:v>96.177414648380505</c:v>
                </c:pt>
                <c:pt idx="7">
                  <c:v>105.36912751677852</c:v>
                </c:pt>
                <c:pt idx="8">
                  <c:v>107.82025094835133</c:v>
                </c:pt>
              </c:numCache>
            </c:numRef>
          </c:val>
          <c:smooth val="0"/>
          <c:extLst>
            <c:ext xmlns:c16="http://schemas.microsoft.com/office/drawing/2014/chart" uri="{C3380CC4-5D6E-409C-BE32-E72D297353CC}">
              <c16:uniqueId val="{00000003-B424-4933-BA4F-A54D1BB94684}"/>
            </c:ext>
          </c:extLst>
        </c:ser>
        <c:ser>
          <c:idx val="4"/>
          <c:order val="4"/>
          <c:tx>
            <c:strRef>
              <c:f>'Beregninger FOUOFF07'!$B$107</c:f>
              <c:strCache>
                <c:ptCount val="1"/>
                <c:pt idx="0">
                  <c:v>Humaniora i alt</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Ref>
              <c:f>'Beregninger FOUOFF07'!$C$102:$K$102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FOUOFF07'!$C$107:$K$107</c:f>
              <c:numCache>
                <c:formatCode>0</c:formatCode>
                <c:ptCount val="9"/>
                <c:pt idx="0">
                  <c:v>100</c:v>
                </c:pt>
                <c:pt idx="1">
                  <c:v>96.281908990011104</c:v>
                </c:pt>
                <c:pt idx="2">
                  <c:v>95.61598224195339</c:v>
                </c:pt>
                <c:pt idx="3">
                  <c:v>100.2219755826859</c:v>
                </c:pt>
                <c:pt idx="4">
                  <c:v>97.724750277469468</c:v>
                </c:pt>
                <c:pt idx="5">
                  <c:v>92.841287458379568</c:v>
                </c:pt>
                <c:pt idx="6">
                  <c:v>95.560488346281915</c:v>
                </c:pt>
                <c:pt idx="7">
                  <c:v>91.120976692563815</c:v>
                </c:pt>
                <c:pt idx="8">
                  <c:v>95.338512763596</c:v>
                </c:pt>
              </c:numCache>
            </c:numRef>
          </c:val>
          <c:smooth val="0"/>
          <c:extLst>
            <c:ext xmlns:c16="http://schemas.microsoft.com/office/drawing/2014/chart" uri="{C3380CC4-5D6E-409C-BE32-E72D297353CC}">
              <c16:uniqueId val="{00000004-B424-4933-BA4F-A54D1BB94684}"/>
            </c:ext>
          </c:extLst>
        </c:ser>
        <c:ser>
          <c:idx val="5"/>
          <c:order val="5"/>
          <c:tx>
            <c:strRef>
              <c:f>'Beregninger FOUOFF07'!$B$108</c:f>
              <c:strCache>
                <c:ptCount val="1"/>
                <c:pt idx="0">
                  <c:v>Naturvidenskab i alt</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'Beregninger FOUOFF07'!$C$102:$K$102</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FOUOFF07'!$C$108:$K$108</c:f>
              <c:numCache>
                <c:formatCode>0</c:formatCode>
                <c:ptCount val="9"/>
                <c:pt idx="0">
                  <c:v>100</c:v>
                </c:pt>
                <c:pt idx="1">
                  <c:v>104.88519785051295</c:v>
                </c:pt>
                <c:pt idx="2">
                  <c:v>104.54323400097705</c:v>
                </c:pt>
                <c:pt idx="3">
                  <c:v>105.66682950659502</c:v>
                </c:pt>
                <c:pt idx="4">
                  <c:v>112.97020029311187</c:v>
                </c:pt>
                <c:pt idx="5">
                  <c:v>116.24328285295556</c:v>
                </c:pt>
                <c:pt idx="6">
                  <c:v>113.62970200293113</c:v>
                </c:pt>
                <c:pt idx="7">
                  <c:v>119.22325354176844</c:v>
                </c:pt>
                <c:pt idx="8">
                  <c:v>119.54079140205178</c:v>
                </c:pt>
              </c:numCache>
            </c:numRef>
          </c:val>
          <c:smooth val="0"/>
          <c:extLst>
            <c:ext xmlns:c16="http://schemas.microsoft.com/office/drawing/2014/chart" uri="{C3380CC4-5D6E-409C-BE32-E72D297353CC}">
              <c16:uniqueId val="{00000000-09DF-4209-BE6B-BAE211B73F79}"/>
            </c:ext>
          </c:extLst>
        </c:ser>
        <c:dLbls>
          <c:showLegendKey val="0"/>
          <c:showVal val="0"/>
          <c:showCatName val="0"/>
          <c:showSerName val="0"/>
          <c:showPercent val="0"/>
          <c:showBubbleSize val="0"/>
        </c:dLbls>
        <c:marker val="1"/>
        <c:smooth val="0"/>
        <c:axId val="628504752"/>
        <c:axId val="628502456"/>
      </c:lineChart>
      <c:catAx>
        <c:axId val="62850475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År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502456"/>
        <c:crosses val="autoZero"/>
        <c:auto val="1"/>
        <c:lblAlgn val="ctr"/>
        <c:lblOffset val="100"/>
        <c:noMultiLvlLbl val="0"/>
      </c:catAx>
      <c:valAx>
        <c:axId val="628502456"/>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Indeks</a:t>
                </a:r>
                <a:r>
                  <a:rPr lang="da-DK" sz="1100" b="1" baseline="0" dirty="0"/>
                  <a:t> 2012 = 100</a:t>
                </a:r>
                <a:endParaRPr lang="da-DK" sz="1100" b="1" dirty="0"/>
              </a:p>
            </c:rich>
          </c:tx>
          <c:layout>
            <c:manualLayout>
              <c:xMode val="edge"/>
              <c:yMode val="edge"/>
              <c:x val="0.22188611408103853"/>
              <c:y val="0.30349048655186894"/>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28504752"/>
        <c:crosses val="autoZero"/>
        <c:crossBetween val="between"/>
      </c:valAx>
      <c:spPr>
        <a:noFill/>
        <a:ln>
          <a:noFill/>
        </a:ln>
        <a:effectLst/>
      </c:spPr>
    </c:plotArea>
    <c:legend>
      <c:legendPos val="b"/>
      <c:layout>
        <c:manualLayout>
          <c:xMode val="edge"/>
          <c:yMode val="edge"/>
          <c:x val="3.1673025611570205E-2"/>
          <c:y val="0.40630501945356579"/>
          <c:w val="0.1933844014286224"/>
          <c:h val="0.457460375815247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24983507382712"/>
          <c:y val="3.0415750873881316E-2"/>
          <c:w val="0.69464239286179075"/>
          <c:h val="0.77093352116430902"/>
        </c:manualLayout>
      </c:layout>
      <c:lineChart>
        <c:grouping val="standard"/>
        <c:varyColors val="0"/>
        <c:ser>
          <c:idx val="0"/>
          <c:order val="0"/>
          <c:tx>
            <c:strRef>
              <c:f>'Beregninger FOUOFF07'!$B$137</c:f>
              <c:strCache>
                <c:ptCount val="1"/>
                <c:pt idx="0">
                  <c:v>Teknisk videnskab i alt</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f>'Beregninger FOUOFF07'!$C$136:$K$136</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'Beregninger FOUOFF07'!$C$137:$K$137</c:f>
              <c:numCache>
                <c:formatCode>0</c:formatCode>
                <c:ptCount val="9"/>
                <c:pt idx="0">
                  <c:v>100</c:v>
                </c:pt>
                <c:pt idx="1">
                  <c:v>106.26906133514062</c:v>
                </c:pt>
                <c:pt idx="2">
                  <c:v>108.20060996272449</c:v>
                </c:pt>
                <c:pt idx="3">
                  <c:v>140.56252117926127</c:v>
                </c:pt>
                <c:pt idx="4">
                  <c:v>139.10538800406641</c:v>
                </c:pt>
                <c:pt idx="5">
                  <c:v>144.7644866147069</c:v>
                </c:pt>
                <c:pt idx="6">
                  <c:v>148.83090477804134</c:v>
                </c:pt>
                <c:pt idx="7">
                  <c:v>148.83090477804134</c:v>
                </c:pt>
                <c:pt idx="8">
                  <c:v>150.49135886140292</c:v>
                </c:pt>
              </c:numCache>
            </c:numRef>
          </c:val>
          <c:smooth val="0"/>
          <c:extLst>
            <c:ext xmlns:c16="http://schemas.microsoft.com/office/drawing/2014/chart" uri="{C3380CC4-5D6E-409C-BE32-E72D297353CC}">
              <c16:uniqueId val="{00000000-BF1C-4285-A427-A0150CB2F871}"/>
            </c:ext>
          </c:extLst>
        </c:ser>
        <c:ser>
          <c:idx val="1"/>
          <c:order val="1"/>
          <c:tx>
            <c:strRef>
              <c:f>'Beregninger FOUOFF07'!$B$138</c:f>
              <c:strCache>
                <c:ptCount val="1"/>
                <c:pt idx="0">
                  <c:v>Sundhedsvidenskab i alt</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numRef>
              <c:f>'Beregninger FOUOFF07'!$C$136:$K$136</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'Beregninger FOUOFF07'!$C$138:$K$138</c:f>
              <c:numCache>
                <c:formatCode>0</c:formatCode>
                <c:ptCount val="9"/>
                <c:pt idx="0">
                  <c:v>100</c:v>
                </c:pt>
                <c:pt idx="1">
                  <c:v>113.04473304473304</c:v>
                </c:pt>
                <c:pt idx="2">
                  <c:v>114.93506493506493</c:v>
                </c:pt>
                <c:pt idx="3">
                  <c:v>115.88744588744588</c:v>
                </c:pt>
                <c:pt idx="4">
                  <c:v>119.07647907647907</c:v>
                </c:pt>
                <c:pt idx="5">
                  <c:v>123.04473304473305</c:v>
                </c:pt>
                <c:pt idx="6">
                  <c:v>131.39971139971141</c:v>
                </c:pt>
                <c:pt idx="7">
                  <c:v>136.06060606060606</c:v>
                </c:pt>
                <c:pt idx="8">
                  <c:v>142.68398268398269</c:v>
                </c:pt>
              </c:numCache>
            </c:numRef>
          </c:val>
          <c:smooth val="0"/>
          <c:extLst>
            <c:ext xmlns:c16="http://schemas.microsoft.com/office/drawing/2014/chart" uri="{C3380CC4-5D6E-409C-BE32-E72D297353CC}">
              <c16:uniqueId val="{00000001-BF1C-4285-A427-A0150CB2F871}"/>
            </c:ext>
          </c:extLst>
        </c:ser>
        <c:ser>
          <c:idx val="2"/>
          <c:order val="2"/>
          <c:tx>
            <c:strRef>
              <c:f>'Beregninger FOUOFF07'!$B$139</c:f>
              <c:strCache>
                <c:ptCount val="1"/>
                <c:pt idx="0">
                  <c:v>Jordbrugs- og veterinærvidenskab i alt</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'Beregninger FOUOFF07'!$C$136:$K$136</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'Beregninger FOUOFF07'!$C$139:$K$139</c:f>
              <c:numCache>
                <c:formatCode>0</c:formatCode>
                <c:ptCount val="9"/>
                <c:pt idx="0">
                  <c:v>100</c:v>
                </c:pt>
                <c:pt idx="1">
                  <c:v>87.320574162679421</c:v>
                </c:pt>
                <c:pt idx="2">
                  <c:v>89.393939393939391</c:v>
                </c:pt>
                <c:pt idx="3">
                  <c:v>94.338118022328544</c:v>
                </c:pt>
                <c:pt idx="4">
                  <c:v>91.467304625199361</c:v>
                </c:pt>
                <c:pt idx="5">
                  <c:v>89.792663476873997</c:v>
                </c:pt>
                <c:pt idx="6">
                  <c:v>93.141945773524725</c:v>
                </c:pt>
                <c:pt idx="7">
                  <c:v>98.086124401913878</c:v>
                </c:pt>
                <c:pt idx="8">
                  <c:v>92.743221690590119</c:v>
                </c:pt>
              </c:numCache>
            </c:numRef>
          </c:val>
          <c:smooth val="0"/>
          <c:extLst>
            <c:ext xmlns:c16="http://schemas.microsoft.com/office/drawing/2014/chart" uri="{C3380CC4-5D6E-409C-BE32-E72D297353CC}">
              <c16:uniqueId val="{00000002-BF1C-4285-A427-A0150CB2F871}"/>
            </c:ext>
          </c:extLst>
        </c:ser>
        <c:ser>
          <c:idx val="3"/>
          <c:order val="3"/>
          <c:tx>
            <c:strRef>
              <c:f>'Beregninger FOUOFF07'!$B$140</c:f>
              <c:strCache>
                <c:ptCount val="1"/>
                <c:pt idx="0">
                  <c:v>Samfundsvidenskab i alt</c:v>
                </c:pt>
              </c:strCache>
            </c:strRef>
          </c:tx>
          <c:spPr>
            <a:ln w="28575" cap="rnd">
              <a:solidFill>
                <a:schemeClr val="bg1">
                  <a:lumMod val="85000"/>
                </a:schemeClr>
              </a:solidFill>
              <a:round/>
            </a:ln>
            <a:effectLst/>
          </c:spPr>
          <c:marker>
            <c:symbol val="circle"/>
            <c:size val="5"/>
            <c:spPr>
              <a:solidFill>
                <a:schemeClr val="bg1">
                  <a:lumMod val="85000"/>
                </a:schemeClr>
              </a:solidFill>
              <a:ln w="9525">
                <a:solidFill>
                  <a:schemeClr val="bg1">
                    <a:lumMod val="85000"/>
                  </a:schemeClr>
                </a:solidFill>
              </a:ln>
              <a:effectLst/>
            </c:spPr>
          </c:marker>
          <c:cat>
            <c:numRef>
              <c:f>'Beregninger FOUOFF07'!$C$136:$K$136</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'Beregninger FOUOFF07'!$C$140:$K$140</c:f>
              <c:numCache>
                <c:formatCode>0</c:formatCode>
                <c:ptCount val="9"/>
                <c:pt idx="0">
                  <c:v>100</c:v>
                </c:pt>
                <c:pt idx="1">
                  <c:v>108.2470892626132</c:v>
                </c:pt>
                <c:pt idx="2">
                  <c:v>106.72703751617077</c:v>
                </c:pt>
                <c:pt idx="3">
                  <c:v>110.31694695989651</c:v>
                </c:pt>
                <c:pt idx="4">
                  <c:v>107.01811125485123</c:v>
                </c:pt>
                <c:pt idx="5">
                  <c:v>110.15523932729624</c:v>
                </c:pt>
                <c:pt idx="6">
                  <c:v>112.19275549805951</c:v>
                </c:pt>
                <c:pt idx="7">
                  <c:v>113.61578266494179</c:v>
                </c:pt>
                <c:pt idx="8">
                  <c:v>114.8771021992238</c:v>
                </c:pt>
              </c:numCache>
            </c:numRef>
          </c:val>
          <c:smooth val="0"/>
          <c:extLst>
            <c:ext xmlns:c16="http://schemas.microsoft.com/office/drawing/2014/chart" uri="{C3380CC4-5D6E-409C-BE32-E72D297353CC}">
              <c16:uniqueId val="{00000003-BF1C-4285-A427-A0150CB2F871}"/>
            </c:ext>
          </c:extLst>
        </c:ser>
        <c:ser>
          <c:idx val="4"/>
          <c:order val="4"/>
          <c:tx>
            <c:strRef>
              <c:f>'Beregninger FOUOFF07'!$B$141</c:f>
              <c:strCache>
                <c:ptCount val="1"/>
                <c:pt idx="0">
                  <c:v>Humaniora i alt</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numRef>
              <c:f>'Beregninger FOUOFF07'!$C$136:$K$136</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'Beregninger FOUOFF07'!$C$141:$K$141</c:f>
              <c:numCache>
                <c:formatCode>0</c:formatCode>
                <c:ptCount val="9"/>
                <c:pt idx="0">
                  <c:v>100</c:v>
                </c:pt>
                <c:pt idx="1">
                  <c:v>105.51543007222588</c:v>
                </c:pt>
                <c:pt idx="2">
                  <c:v>98.949441891004597</c:v>
                </c:pt>
                <c:pt idx="3">
                  <c:v>105.12147078135258</c:v>
                </c:pt>
                <c:pt idx="4">
                  <c:v>105.12147078135258</c:v>
                </c:pt>
                <c:pt idx="5">
                  <c:v>105.90938936309915</c:v>
                </c:pt>
                <c:pt idx="6">
                  <c:v>113.26329612606698</c:v>
                </c:pt>
                <c:pt idx="7">
                  <c:v>104.39921208141824</c:v>
                </c:pt>
                <c:pt idx="8">
                  <c:v>136.11293499671703</c:v>
                </c:pt>
              </c:numCache>
            </c:numRef>
          </c:val>
          <c:smooth val="0"/>
          <c:extLst>
            <c:ext xmlns:c16="http://schemas.microsoft.com/office/drawing/2014/chart" uri="{C3380CC4-5D6E-409C-BE32-E72D297353CC}">
              <c16:uniqueId val="{00000004-BF1C-4285-A427-A0150CB2F871}"/>
            </c:ext>
          </c:extLst>
        </c:ser>
        <c:ser>
          <c:idx val="5"/>
          <c:order val="5"/>
          <c:tx>
            <c:strRef>
              <c:f>'Beregninger FOUOFF07'!$B$142</c:f>
              <c:strCache>
                <c:ptCount val="1"/>
                <c:pt idx="0">
                  <c:v>Naturvidenskab i alt</c:v>
                </c:pt>
              </c:strCache>
            </c:strRef>
          </c:tx>
          <c:spPr>
            <a:ln w="28575" cap="rnd">
              <a:solidFill>
                <a:schemeClr val="bg2">
                  <a:lumMod val="75000"/>
                </a:schemeClr>
              </a:solidFill>
              <a:round/>
            </a:ln>
            <a:effectLst/>
          </c:spPr>
          <c:marker>
            <c:symbol val="circle"/>
            <c:size val="5"/>
            <c:spPr>
              <a:solidFill>
                <a:schemeClr val="bg2">
                  <a:lumMod val="75000"/>
                </a:schemeClr>
              </a:solidFill>
              <a:ln w="9525">
                <a:solidFill>
                  <a:schemeClr val="bg2">
                    <a:lumMod val="75000"/>
                  </a:schemeClr>
                </a:solidFill>
              </a:ln>
              <a:effectLst/>
            </c:spPr>
          </c:marker>
          <c:cat>
            <c:numRef>
              <c:f>'Beregninger FOUOFF07'!$C$136:$K$136</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'Beregninger FOUOFF07'!$C$142:$K$142</c:f>
              <c:numCache>
                <c:formatCode>0</c:formatCode>
                <c:ptCount val="9"/>
                <c:pt idx="0">
                  <c:v>100</c:v>
                </c:pt>
                <c:pt idx="1">
                  <c:v>107.91891891891892</c:v>
                </c:pt>
                <c:pt idx="2">
                  <c:v>103.51351351351352</c:v>
                </c:pt>
                <c:pt idx="3">
                  <c:v>117.51351351351352</c:v>
                </c:pt>
                <c:pt idx="4">
                  <c:v>117.78378378378378</c:v>
                </c:pt>
                <c:pt idx="5">
                  <c:v>123.81081081081081</c:v>
                </c:pt>
                <c:pt idx="6">
                  <c:v>129.37837837837839</c:v>
                </c:pt>
                <c:pt idx="7">
                  <c:v>141.1081081081081</c:v>
                </c:pt>
                <c:pt idx="8">
                  <c:v>145.43243243243242</c:v>
                </c:pt>
              </c:numCache>
            </c:numRef>
          </c:val>
          <c:smooth val="0"/>
          <c:extLst>
            <c:ext xmlns:c16="http://schemas.microsoft.com/office/drawing/2014/chart" uri="{C3380CC4-5D6E-409C-BE32-E72D297353CC}">
              <c16:uniqueId val="{00000000-1F65-446B-AF0D-191737335427}"/>
            </c:ext>
          </c:extLst>
        </c:ser>
        <c:dLbls>
          <c:showLegendKey val="0"/>
          <c:showVal val="0"/>
          <c:showCatName val="0"/>
          <c:showSerName val="0"/>
          <c:showPercent val="0"/>
          <c:showBubbleSize val="0"/>
        </c:dLbls>
        <c:marker val="1"/>
        <c:smooth val="0"/>
        <c:axId val="791976064"/>
        <c:axId val="791977048"/>
      </c:lineChart>
      <c:catAx>
        <c:axId val="79197606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År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91977048"/>
        <c:crosses val="autoZero"/>
        <c:auto val="1"/>
        <c:lblAlgn val="ctr"/>
        <c:lblOffset val="100"/>
        <c:noMultiLvlLbl val="0"/>
      </c:catAx>
      <c:valAx>
        <c:axId val="791977048"/>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Indeks 2012 = 100</a:t>
                </a:r>
              </a:p>
            </c:rich>
          </c:tx>
          <c:layout>
            <c:manualLayout>
              <c:xMode val="edge"/>
              <c:yMode val="edge"/>
              <c:x val="0.24469827212917039"/>
              <c:y val="0.3399377097614529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91976064"/>
        <c:crosses val="autoZero"/>
        <c:crossBetween val="between"/>
      </c:valAx>
      <c:spPr>
        <a:noFill/>
        <a:ln>
          <a:noFill/>
        </a:ln>
        <a:effectLst/>
      </c:spPr>
    </c:plotArea>
    <c:legend>
      <c:legendPos val="b"/>
      <c:layout>
        <c:manualLayout>
          <c:xMode val="edge"/>
          <c:yMode val="edge"/>
          <c:x val="2.986057440190043E-2"/>
          <c:y val="0.50120078527609346"/>
          <c:w val="0.17755073069026731"/>
          <c:h val="0.365200584318017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267759155272"/>
          <c:y val="3.3677760961665207E-2"/>
          <c:w val="0.7833785371475579"/>
          <c:h val="0.83182695464808543"/>
        </c:manualLayout>
      </c:layout>
      <c:barChart>
        <c:barDir val="col"/>
        <c:grouping val="clustered"/>
        <c:varyColors val="0"/>
        <c:ser>
          <c:idx val="0"/>
          <c:order val="0"/>
          <c:tx>
            <c:strRef>
              <c:f>'Beregninger FOUOFF09'!$B$47</c:f>
              <c:strCache>
                <c:ptCount val="1"/>
                <c:pt idx="0">
                  <c:v>Naturvidenskab </c:v>
                </c:pt>
              </c:strCache>
            </c:strRef>
          </c:tx>
          <c:spPr>
            <a:solidFill>
              <a:schemeClr val="bg1">
                <a:lumMod val="50000"/>
              </a:schemeClr>
            </a:solidFill>
            <a:ln>
              <a:noFill/>
            </a:ln>
            <a:effectLst/>
          </c:spPr>
          <c:invertIfNegative val="0"/>
          <c:dLbls>
            <c:delete val="1"/>
          </c:dLbls>
          <c:cat>
            <c:strRef>
              <c:f>'Beregninger FOUOFF09'!$C$46:$K$46</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FOUOFF09'!$C$47:$K$47</c:f>
              <c:numCache>
                <c:formatCode>0%</c:formatCode>
                <c:ptCount val="9"/>
                <c:pt idx="0">
                  <c:v>0.1</c:v>
                </c:pt>
                <c:pt idx="1">
                  <c:v>0.14183123877917414</c:v>
                </c:pt>
                <c:pt idx="2">
                  <c:v>0.15876777251184834</c:v>
                </c:pt>
                <c:pt idx="3">
                  <c:v>0.125</c:v>
                </c:pt>
                <c:pt idx="4">
                  <c:v>9.1056910569105698E-2</c:v>
                </c:pt>
                <c:pt idx="5">
                  <c:v>9.5975232198142413E-2</c:v>
                </c:pt>
                <c:pt idx="6">
                  <c:v>8.5585585585585586E-2</c:v>
                </c:pt>
                <c:pt idx="7">
                  <c:v>4.1749502982107355E-2</c:v>
                </c:pt>
                <c:pt idx="8">
                  <c:v>9.9706744868035185E-2</c:v>
                </c:pt>
              </c:numCache>
            </c:numRef>
          </c:val>
          <c:extLst>
            <c:ext xmlns:c16="http://schemas.microsoft.com/office/drawing/2014/chart" uri="{C3380CC4-5D6E-409C-BE32-E72D297353CC}">
              <c16:uniqueId val="{00000000-FFC9-4164-A949-8B4B172A3FAF}"/>
            </c:ext>
          </c:extLst>
        </c:ser>
        <c:ser>
          <c:idx val="1"/>
          <c:order val="1"/>
          <c:tx>
            <c:strRef>
              <c:f>'Beregninger FOUOFF09'!$B$48</c:f>
              <c:strCache>
                <c:ptCount val="1"/>
                <c:pt idx="0">
                  <c:v>Sundhedsvidenskab</c:v>
                </c:pt>
              </c:strCache>
            </c:strRef>
          </c:tx>
          <c:spPr>
            <a:solidFill>
              <a:schemeClr val="accent2"/>
            </a:solidFill>
            <a:ln>
              <a:noFill/>
            </a:ln>
            <a:effectLst/>
          </c:spPr>
          <c:invertIfNegative val="0"/>
          <c:dLbls>
            <c:delete val="1"/>
          </c:dLbls>
          <c:cat>
            <c:strRef>
              <c:f>'Beregninger FOUOFF09'!$C$46:$K$46</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FOUOFF09'!$C$48:$K$48</c:f>
              <c:numCache>
                <c:formatCode>0%</c:formatCode>
                <c:ptCount val="9"/>
                <c:pt idx="0">
                  <c:v>0.39629629629629631</c:v>
                </c:pt>
                <c:pt idx="1">
                  <c:v>0.44524236983842008</c:v>
                </c:pt>
                <c:pt idx="2">
                  <c:v>0.32938388625592419</c:v>
                </c:pt>
                <c:pt idx="3">
                  <c:v>0.37852112676056338</c:v>
                </c:pt>
                <c:pt idx="4">
                  <c:v>0.44878048780487806</c:v>
                </c:pt>
                <c:pt idx="5">
                  <c:v>0.54489164086687303</c:v>
                </c:pt>
                <c:pt idx="6">
                  <c:v>0.44444444444444442</c:v>
                </c:pt>
                <c:pt idx="7">
                  <c:v>0.56063618290258455</c:v>
                </c:pt>
                <c:pt idx="8">
                  <c:v>0.54398826979472137</c:v>
                </c:pt>
              </c:numCache>
            </c:numRef>
          </c:val>
          <c:extLst>
            <c:ext xmlns:c16="http://schemas.microsoft.com/office/drawing/2014/chart" uri="{C3380CC4-5D6E-409C-BE32-E72D297353CC}">
              <c16:uniqueId val="{00000001-FFC9-4164-A949-8B4B172A3FAF}"/>
            </c:ext>
          </c:extLst>
        </c:ser>
        <c:ser>
          <c:idx val="2"/>
          <c:order val="2"/>
          <c:tx>
            <c:strRef>
              <c:f>'Beregninger FOUOFF09'!$B$49</c:f>
              <c:strCache>
                <c:ptCount val="1"/>
                <c:pt idx="0">
                  <c:v>Humaniora </c:v>
                </c:pt>
              </c:strCache>
            </c:strRef>
          </c:tx>
          <c:spPr>
            <a:solidFill>
              <a:schemeClr val="accent3"/>
            </a:solidFill>
            <a:ln>
              <a:noFill/>
            </a:ln>
            <a:effectLst/>
          </c:spPr>
          <c:invertIfNegative val="0"/>
          <c:dLbls>
            <c:delete val="1"/>
          </c:dLbls>
          <c:cat>
            <c:strRef>
              <c:f>'Beregninger FOUOFF09'!$C$46:$K$46</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FOUOFF09'!$C$49:$K$49</c:f>
              <c:numCache>
                <c:formatCode>0%</c:formatCode>
                <c:ptCount val="9"/>
                <c:pt idx="0">
                  <c:v>1.8518518518518517E-2</c:v>
                </c:pt>
                <c:pt idx="1">
                  <c:v>1.0771992818671455E-2</c:v>
                </c:pt>
                <c:pt idx="2">
                  <c:v>1.1848341232227487E-2</c:v>
                </c:pt>
                <c:pt idx="3">
                  <c:v>1.5845070422535211E-2</c:v>
                </c:pt>
                <c:pt idx="4">
                  <c:v>1.1382113821138212E-2</c:v>
                </c:pt>
                <c:pt idx="5">
                  <c:v>1.5479876160990712E-2</c:v>
                </c:pt>
                <c:pt idx="6">
                  <c:v>1.8018018018018018E-2</c:v>
                </c:pt>
                <c:pt idx="7">
                  <c:v>2.982107355864811E-2</c:v>
                </c:pt>
                <c:pt idx="8">
                  <c:v>3.2258064516129031E-2</c:v>
                </c:pt>
              </c:numCache>
            </c:numRef>
          </c:val>
          <c:extLst>
            <c:ext xmlns:c16="http://schemas.microsoft.com/office/drawing/2014/chart" uri="{C3380CC4-5D6E-409C-BE32-E72D297353CC}">
              <c16:uniqueId val="{00000002-FFC9-4164-A949-8B4B172A3FAF}"/>
            </c:ext>
          </c:extLst>
        </c:ser>
        <c:ser>
          <c:idx val="3"/>
          <c:order val="3"/>
          <c:tx>
            <c:strRef>
              <c:f>'Beregninger FOUOFF09'!$B$50</c:f>
              <c:strCache>
                <c:ptCount val="1"/>
                <c:pt idx="0">
                  <c:v>Teknisk videnskab </c:v>
                </c:pt>
              </c:strCache>
            </c:strRef>
          </c:tx>
          <c:spPr>
            <a:solidFill>
              <a:schemeClr val="accent4"/>
            </a:solidFill>
            <a:ln>
              <a:noFill/>
            </a:ln>
            <a:effectLst/>
          </c:spPr>
          <c:invertIfNegative val="0"/>
          <c:dLbls>
            <c:delete val="1"/>
          </c:dLbls>
          <c:cat>
            <c:strRef>
              <c:f>'Beregninger FOUOFF09'!$C$46:$K$46</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FOUOFF09'!$C$50:$K$50</c:f>
              <c:numCache>
                <c:formatCode>0%</c:formatCode>
                <c:ptCount val="9"/>
                <c:pt idx="0">
                  <c:v>0.35370370370370369</c:v>
                </c:pt>
                <c:pt idx="1">
                  <c:v>0.27289048473967686</c:v>
                </c:pt>
                <c:pt idx="2">
                  <c:v>0.20853080568720378</c:v>
                </c:pt>
                <c:pt idx="3">
                  <c:v>0.27112676056338031</c:v>
                </c:pt>
                <c:pt idx="4">
                  <c:v>0.26991869918699185</c:v>
                </c:pt>
                <c:pt idx="5">
                  <c:v>0.1826625386996904</c:v>
                </c:pt>
                <c:pt idx="6">
                  <c:v>0.34084084084084082</c:v>
                </c:pt>
                <c:pt idx="7">
                  <c:v>0.21073558648111332</c:v>
                </c:pt>
                <c:pt idx="8">
                  <c:v>0.26099706744868034</c:v>
                </c:pt>
              </c:numCache>
            </c:numRef>
          </c:val>
          <c:extLst>
            <c:ext xmlns:c16="http://schemas.microsoft.com/office/drawing/2014/chart" uri="{C3380CC4-5D6E-409C-BE32-E72D297353CC}">
              <c16:uniqueId val="{00000003-FFC9-4164-A949-8B4B172A3FAF}"/>
            </c:ext>
          </c:extLst>
        </c:ser>
        <c:ser>
          <c:idx val="4"/>
          <c:order val="4"/>
          <c:tx>
            <c:strRef>
              <c:f>'Beregninger FOUOFF09'!$B$51</c:f>
              <c:strCache>
                <c:ptCount val="1"/>
                <c:pt idx="0">
                  <c:v>Jordbrugs- og veterinærvidenskab </c:v>
                </c:pt>
              </c:strCache>
            </c:strRef>
          </c:tx>
          <c:spPr>
            <a:solidFill>
              <a:schemeClr val="tx2"/>
            </a:solidFill>
            <a:ln>
              <a:solidFill>
                <a:schemeClr val="tx2"/>
              </a:solidFill>
            </a:ln>
            <a:effectLst/>
          </c:spPr>
          <c:invertIfNegative val="0"/>
          <c:dLbls>
            <c:dLbl>
              <c:idx val="0"/>
              <c:layout>
                <c:manualLayout>
                  <c:x val="2.1820720956620405E-3"/>
                  <c:y val="3.06161463287865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C9-4164-A949-8B4B172A3FAF}"/>
                </c:ext>
              </c:extLst>
            </c:dLbl>
            <c:dLbl>
              <c:idx val="1"/>
              <c:layout>
                <c:manualLayout>
                  <c:x val="3.273108143493061E-3"/>
                  <c:y val="-3.06161463287876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C9-4164-A949-8B4B172A3FAF}"/>
                </c:ext>
              </c:extLst>
            </c:dLbl>
            <c:dLbl>
              <c:idx val="2"/>
              <c:layout>
                <c:manualLayout>
                  <c:x val="4.2954175111457494E-8"/>
                  <c:y val="1.224645853151462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layout>
                    <c:manualLayout>
                      <c:w val="3.1650955747577897E-2"/>
                      <c:h val="5.6165440976168102E-2"/>
                    </c:manualLayout>
                  </c15:layout>
                </c:ext>
                <c:ext xmlns:c16="http://schemas.microsoft.com/office/drawing/2014/chart" uri="{C3380CC4-5D6E-409C-BE32-E72D297353CC}">
                  <c16:uniqueId val="{0000000B-FFC9-4164-A949-8B4B172A3FAF}"/>
                </c:ext>
              </c:extLst>
            </c:dLbl>
            <c:dLbl>
              <c:idx val="3"/>
              <c:layout>
                <c:manualLayout>
                  <c:x val="4.364144191324081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C9-4164-A949-8B4B172A3FAF}"/>
                </c:ext>
              </c:extLst>
            </c:dLbl>
            <c:dLbl>
              <c:idx val="4"/>
              <c:layout>
                <c:manualLayout>
                  <c:x val="4.3641441913240013E-3"/>
                  <c:y val="3.06161463287865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C9-4164-A949-8B4B172A3FAF}"/>
                </c:ext>
              </c:extLst>
            </c:dLbl>
            <c:dLbl>
              <c:idx val="5"/>
              <c:layout>
                <c:manualLayout>
                  <c:x val="4.3641441913240013E-3"/>
                  <c:y val="-1.1225790639263671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C9-4164-A949-8B4B172A3FAF}"/>
                </c:ext>
              </c:extLst>
            </c:dLbl>
            <c:dLbl>
              <c:idx val="6"/>
              <c:layout>
                <c:manualLayout>
                  <c:x val="1.09103604783102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C9-4164-A949-8B4B172A3FAF}"/>
                </c:ext>
              </c:extLst>
            </c:dLbl>
            <c:dLbl>
              <c:idx val="7"/>
              <c:layout>
                <c:manualLayout>
                  <c:x val="3.27310814349306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C9-4164-A949-8B4B172A3FAF}"/>
                </c:ext>
              </c:extLst>
            </c:dLbl>
            <c:dLbl>
              <c:idx val="8"/>
              <c:layout>
                <c:manualLayout>
                  <c:x val="3.27310814349306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C9-4164-A949-8B4B172A3F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'Beregninger FOUOFF09'!$C$46:$K$46</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FOUOFF09'!$C$51:$K$51</c:f>
              <c:numCache>
                <c:formatCode>0%</c:formatCode>
                <c:ptCount val="9"/>
                <c:pt idx="0">
                  <c:v>6.851851851851852E-2</c:v>
                </c:pt>
                <c:pt idx="1">
                  <c:v>6.4631956912028721E-2</c:v>
                </c:pt>
                <c:pt idx="2">
                  <c:v>0.24170616113744076</c:v>
                </c:pt>
                <c:pt idx="3">
                  <c:v>0.17781690140845072</c:v>
                </c:pt>
                <c:pt idx="4">
                  <c:v>0.15772357723577235</c:v>
                </c:pt>
                <c:pt idx="5">
                  <c:v>0.13777089783281735</c:v>
                </c:pt>
                <c:pt idx="6">
                  <c:v>9.0090090090090086E-2</c:v>
                </c:pt>
                <c:pt idx="7">
                  <c:v>0.14115308151093439</c:v>
                </c:pt>
                <c:pt idx="8">
                  <c:v>4.6920821114369501E-2</c:v>
                </c:pt>
              </c:numCache>
            </c:numRef>
          </c:val>
          <c:extLst>
            <c:ext xmlns:c16="http://schemas.microsoft.com/office/drawing/2014/chart" uri="{C3380CC4-5D6E-409C-BE32-E72D297353CC}">
              <c16:uniqueId val="{00000004-FFC9-4164-A949-8B4B172A3FAF}"/>
            </c:ext>
          </c:extLst>
        </c:ser>
        <c:ser>
          <c:idx val="5"/>
          <c:order val="5"/>
          <c:tx>
            <c:strRef>
              <c:f>'Beregninger FOUOFF09'!$B$52</c:f>
              <c:strCache>
                <c:ptCount val="1"/>
                <c:pt idx="0">
                  <c:v>Samfundsvidenskab</c:v>
                </c:pt>
              </c:strCache>
            </c:strRef>
          </c:tx>
          <c:spPr>
            <a:solidFill>
              <a:schemeClr val="accent6"/>
            </a:solidFill>
            <a:ln>
              <a:noFill/>
            </a:ln>
            <a:effectLst/>
          </c:spPr>
          <c:invertIfNegative val="0"/>
          <c:dLbls>
            <c:delete val="1"/>
          </c:dLbls>
          <c:cat>
            <c:strRef>
              <c:f>'Beregninger FOUOFF09'!$C$46:$K$46</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FOUOFF09'!$C$52:$K$52</c:f>
              <c:numCache>
                <c:formatCode>0%</c:formatCode>
                <c:ptCount val="9"/>
                <c:pt idx="0">
                  <c:v>6.2962962962962957E-2</c:v>
                </c:pt>
                <c:pt idx="1">
                  <c:v>6.4631956912028721E-2</c:v>
                </c:pt>
                <c:pt idx="2">
                  <c:v>4.9763033175355451E-2</c:v>
                </c:pt>
                <c:pt idx="3">
                  <c:v>3.1690140845070422E-2</c:v>
                </c:pt>
                <c:pt idx="4">
                  <c:v>2.113821138211382E-2</c:v>
                </c:pt>
                <c:pt idx="5">
                  <c:v>2.3219814241486069E-2</c:v>
                </c:pt>
                <c:pt idx="6">
                  <c:v>2.1021021021021023E-2</c:v>
                </c:pt>
                <c:pt idx="7">
                  <c:v>1.5904572564612324E-2</c:v>
                </c:pt>
                <c:pt idx="8">
                  <c:v>1.6129032258064516E-2</c:v>
                </c:pt>
              </c:numCache>
            </c:numRef>
          </c:val>
          <c:extLst>
            <c:ext xmlns:c16="http://schemas.microsoft.com/office/drawing/2014/chart" uri="{C3380CC4-5D6E-409C-BE32-E72D297353CC}">
              <c16:uniqueId val="{00000005-FFC9-4164-A949-8B4B172A3FAF}"/>
            </c:ext>
          </c:extLst>
        </c:ser>
        <c:dLbls>
          <c:dLblPos val="outEnd"/>
          <c:showLegendKey val="0"/>
          <c:showVal val="1"/>
          <c:showCatName val="0"/>
          <c:showSerName val="0"/>
          <c:showPercent val="0"/>
          <c:showBubbleSize val="0"/>
        </c:dLbls>
        <c:gapWidth val="219"/>
        <c:overlap val="-27"/>
        <c:axId val="676081488"/>
        <c:axId val="676083456"/>
      </c:barChart>
      <c:catAx>
        <c:axId val="67608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76083456"/>
        <c:crosses val="autoZero"/>
        <c:auto val="1"/>
        <c:lblAlgn val="ctr"/>
        <c:lblOffset val="100"/>
        <c:noMultiLvlLbl val="0"/>
      </c:catAx>
      <c:valAx>
        <c:axId val="676083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76081488"/>
        <c:crosses val="autoZero"/>
        <c:crossBetween val="between"/>
      </c:valAx>
      <c:spPr>
        <a:noFill/>
        <a:ln>
          <a:noFill/>
        </a:ln>
        <a:effectLst/>
      </c:spPr>
    </c:plotArea>
    <c:legend>
      <c:legendPos val="b"/>
      <c:layout>
        <c:manualLayout>
          <c:xMode val="edge"/>
          <c:yMode val="edge"/>
          <c:x val="2.0297699594046009E-2"/>
          <c:y val="0.40620128838529479"/>
          <c:w val="0.1423671060062012"/>
          <c:h val="0.468272511666680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38319499643055E-2"/>
          <c:y val="4.5924219493179833E-2"/>
          <c:w val="0.91981716087924736"/>
          <c:h val="0.83779565675008882"/>
        </c:manualLayout>
      </c:layout>
      <c:lineChart>
        <c:grouping val="standard"/>
        <c:varyColors val="0"/>
        <c:ser>
          <c:idx val="0"/>
          <c:order val="0"/>
          <c:tx>
            <c:strRef>
              <c:f>'Beregninger FOUOFF09'!$B$56</c:f>
              <c:strCache>
                <c:ptCount val="1"/>
                <c:pt idx="0">
                  <c:v>Jordbrugs- og veterinærvidenskab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1"/>
              <c:layout>
                <c:manualLayout>
                  <c:x val="-2.6393828646926576E-2"/>
                  <c:y val="-3.4205949753841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E9-4250-8641-170CBE1FCF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'Beregninger FOUOFF09'!$C$55:$K$55</c:f>
              <c:strCache>
                <c:ptCount val="9"/>
                <c:pt idx="0">
                  <c:v>2012</c:v>
                </c:pt>
                <c:pt idx="1">
                  <c:v>2013</c:v>
                </c:pt>
                <c:pt idx="2">
                  <c:v>2014</c:v>
                </c:pt>
                <c:pt idx="3">
                  <c:v>2015</c:v>
                </c:pt>
                <c:pt idx="4">
                  <c:v>2016</c:v>
                </c:pt>
                <c:pt idx="5">
                  <c:v>2017</c:v>
                </c:pt>
                <c:pt idx="6">
                  <c:v>2018</c:v>
                </c:pt>
                <c:pt idx="7">
                  <c:v>2019</c:v>
                </c:pt>
                <c:pt idx="8">
                  <c:v>2020</c:v>
                </c:pt>
              </c:strCache>
            </c:strRef>
          </c:cat>
          <c:val>
            <c:numRef>
              <c:f>'Beregninger FOUOFF09'!$C$56:$K$56</c:f>
              <c:numCache>
                <c:formatCode>General</c:formatCode>
                <c:ptCount val="9"/>
                <c:pt idx="0">
                  <c:v>37</c:v>
                </c:pt>
                <c:pt idx="1">
                  <c:v>36</c:v>
                </c:pt>
                <c:pt idx="2">
                  <c:v>102</c:v>
                </c:pt>
                <c:pt idx="3">
                  <c:v>101</c:v>
                </c:pt>
                <c:pt idx="4">
                  <c:v>97</c:v>
                </c:pt>
                <c:pt idx="5">
                  <c:v>89</c:v>
                </c:pt>
                <c:pt idx="6">
                  <c:v>60</c:v>
                </c:pt>
                <c:pt idx="7">
                  <c:v>71</c:v>
                </c:pt>
                <c:pt idx="8">
                  <c:v>32</c:v>
                </c:pt>
              </c:numCache>
            </c:numRef>
          </c:val>
          <c:smooth val="0"/>
          <c:extLst>
            <c:ext xmlns:c16="http://schemas.microsoft.com/office/drawing/2014/chart" uri="{C3380CC4-5D6E-409C-BE32-E72D297353CC}">
              <c16:uniqueId val="{00000000-DCE9-4250-8641-170CBE1FCFD0}"/>
            </c:ext>
          </c:extLst>
        </c:ser>
        <c:dLbls>
          <c:dLblPos val="t"/>
          <c:showLegendKey val="0"/>
          <c:showVal val="1"/>
          <c:showCatName val="0"/>
          <c:showSerName val="0"/>
          <c:showPercent val="0"/>
          <c:showBubbleSize val="0"/>
        </c:dLbls>
        <c:marker val="1"/>
        <c:smooth val="0"/>
        <c:axId val="463434272"/>
        <c:axId val="463438864"/>
      </c:lineChart>
      <c:catAx>
        <c:axId val="46343427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År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3438864"/>
        <c:crosses val="autoZero"/>
        <c:auto val="1"/>
        <c:lblAlgn val="ctr"/>
        <c:lblOffset val="100"/>
        <c:noMultiLvlLbl val="0"/>
      </c:catAx>
      <c:valAx>
        <c:axId val="46343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a-DK" sz="1100" b="1" dirty="0"/>
                  <a:t>Mio. kr.</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343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'Beregninger Fondens videnscente'!$B$73</c:f>
              <c:strCache>
                <c:ptCount val="1"/>
                <c:pt idx="0">
                  <c:v>Jordbrugs- og veterinærvidenskab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2"/>
              <c:layout>
                <c:manualLayout>
                  <c:x val="-3.0453368565735779E-2"/>
                  <c:y val="-3.72675643867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1-4BE7-AC0C-280F29ED71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'Beregninger Fondens videnscente'!$C$72:$G$72</c:f>
              <c:numCache>
                <c:formatCode>General</c:formatCode>
                <c:ptCount val="5"/>
                <c:pt idx="0">
                  <c:v>2016</c:v>
                </c:pt>
                <c:pt idx="1">
                  <c:v>2017</c:v>
                </c:pt>
                <c:pt idx="2">
                  <c:v>2018</c:v>
                </c:pt>
                <c:pt idx="3">
                  <c:v>2019</c:v>
                </c:pt>
                <c:pt idx="4">
                  <c:v>2020</c:v>
                </c:pt>
              </c:numCache>
            </c:numRef>
          </c:cat>
          <c:val>
            <c:numRef>
              <c:f>'Beregninger Fondens videnscente'!$C$73:$G$73</c:f>
              <c:numCache>
                <c:formatCode>General</c:formatCode>
                <c:ptCount val="5"/>
                <c:pt idx="0">
                  <c:v>105</c:v>
                </c:pt>
                <c:pt idx="1">
                  <c:v>32</c:v>
                </c:pt>
                <c:pt idx="2">
                  <c:v>46</c:v>
                </c:pt>
                <c:pt idx="3">
                  <c:v>554</c:v>
                </c:pt>
                <c:pt idx="4">
                  <c:v>296</c:v>
                </c:pt>
              </c:numCache>
            </c:numRef>
          </c:val>
          <c:smooth val="0"/>
          <c:extLst>
            <c:ext xmlns:c16="http://schemas.microsoft.com/office/drawing/2014/chart" uri="{C3380CC4-5D6E-409C-BE32-E72D297353CC}">
              <c16:uniqueId val="{00000000-D751-4BE7-AC0C-280F29ED7112}"/>
            </c:ext>
          </c:extLst>
        </c:ser>
        <c:dLbls>
          <c:showLegendKey val="0"/>
          <c:showVal val="0"/>
          <c:showCatName val="0"/>
          <c:showSerName val="0"/>
          <c:showPercent val="0"/>
          <c:showBubbleSize val="0"/>
        </c:dLbls>
        <c:marker val="1"/>
        <c:smooth val="0"/>
        <c:axId val="464633968"/>
        <c:axId val="464636592"/>
      </c:lineChart>
      <c:catAx>
        <c:axId val="464633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100" b="1" dirty="0"/>
                  <a:t>År</a:t>
                </a:r>
              </a:p>
            </c:rich>
          </c:tx>
          <c:layout>
            <c:manualLayout>
              <c:xMode val="edge"/>
              <c:yMode val="edge"/>
              <c:x val="0.49659339605553365"/>
              <c:y val="0.921928826861594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4636592"/>
        <c:crosses val="autoZero"/>
        <c:auto val="1"/>
        <c:lblAlgn val="ctr"/>
        <c:lblOffset val="100"/>
        <c:noMultiLvlLbl val="0"/>
      </c:catAx>
      <c:valAx>
        <c:axId val="46463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100" b="1" dirty="0"/>
                  <a:t>Mio. kr.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463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0.03438</cdr:x>
      <cdr:y>0.08507</cdr:y>
    </cdr:from>
    <cdr:to>
      <cdr:x>0.17604</cdr:x>
      <cdr:y>0.16146</cdr:y>
    </cdr:to>
    <cdr:sp macro="" textlink="">
      <cdr:nvSpPr>
        <cdr:cNvPr id="2" name="Tekstfelt 1">
          <a:extLst xmlns:a="http://schemas.openxmlformats.org/drawingml/2006/main">
            <a:ext uri="{FF2B5EF4-FFF2-40B4-BE49-F238E27FC236}">
              <a16:creationId xmlns:a16="http://schemas.microsoft.com/office/drawing/2014/main" id="{E9D26469-AA1B-8BED-AA4B-DCDF54226705}"/>
            </a:ext>
          </a:extLst>
        </cdr:cNvPr>
        <cdr:cNvSpPr txBox="1"/>
      </cdr:nvSpPr>
      <cdr:spPr>
        <a:xfrm xmlns:a="http://schemas.openxmlformats.org/drawingml/2006/main">
          <a:off x="157163" y="233363"/>
          <a:ext cx="6477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a-DK" sz="1100"/>
        </a:p>
      </cdr:txBody>
    </cdr:sp>
  </cdr:relSizeAnchor>
  <cdr:relSizeAnchor xmlns:cdr="http://schemas.openxmlformats.org/drawingml/2006/chartDrawing">
    <cdr:from>
      <cdr:x>0.49688</cdr:x>
      <cdr:y>0.46354</cdr:y>
    </cdr:from>
    <cdr:to>
      <cdr:x>0.69688</cdr:x>
      <cdr:y>0.79688</cdr:y>
    </cdr:to>
    <cdr:sp macro="" textlink="">
      <cdr:nvSpPr>
        <cdr:cNvPr id="3" name="Tekstfelt 2">
          <a:extLst xmlns:a="http://schemas.openxmlformats.org/drawingml/2006/main">
            <a:ext uri="{FF2B5EF4-FFF2-40B4-BE49-F238E27FC236}">
              <a16:creationId xmlns:a16="http://schemas.microsoft.com/office/drawing/2014/main" id="{78E64FA0-E334-C852-9D26-0AFFB3C95674}"/>
            </a:ext>
          </a:extLst>
        </cdr:cNvPr>
        <cdr:cNvSpPr txBox="1"/>
      </cdr:nvSpPr>
      <cdr:spPr>
        <a:xfrm xmlns:a="http://schemas.openxmlformats.org/drawingml/2006/main">
          <a:off x="2271713" y="12715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a:p>
      </cdr:txBody>
    </cdr:sp>
  </cdr:relSizeAnchor>
</c:userShapes>
</file>

<file path=ppt/drawings/drawing2.xml><?xml version="1.0" encoding="utf-8"?>
<c:userShapes xmlns:c="http://schemas.openxmlformats.org/drawingml/2006/chart">
  <cdr:relSizeAnchor xmlns:cdr="http://schemas.openxmlformats.org/drawingml/2006/chartDrawing">
    <cdr:from>
      <cdr:x>0.24329</cdr:x>
      <cdr:y>0.85665</cdr:y>
    </cdr:from>
    <cdr:to>
      <cdr:x>0.64</cdr:x>
      <cdr:y>0.93996</cdr:y>
    </cdr:to>
    <cdr:sp macro="" textlink="">
      <cdr:nvSpPr>
        <cdr:cNvPr id="2" name="Tekstfelt 1">
          <a:extLst xmlns:a="http://schemas.openxmlformats.org/drawingml/2006/main">
            <a:ext uri="{FF2B5EF4-FFF2-40B4-BE49-F238E27FC236}">
              <a16:creationId xmlns:a16="http://schemas.microsoft.com/office/drawing/2014/main" id="{B8F4F48F-2E12-EE8B-07D2-47D4F07FD46F}"/>
            </a:ext>
          </a:extLst>
        </cdr:cNvPr>
        <cdr:cNvSpPr txBox="1"/>
      </cdr:nvSpPr>
      <cdr:spPr>
        <a:xfrm xmlns:a="http://schemas.openxmlformats.org/drawingml/2006/main">
          <a:off x="2636924" y="3955945"/>
          <a:ext cx="4299625" cy="38472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da-DK" dirty="0"/>
            <a:t>Kilde: Danmarks Statistik, FOUOFF03, egne beregninger </a:t>
          </a:r>
        </a:p>
        <a:p xmlns:a="http://schemas.openxmlformats.org/drawingml/2006/main">
          <a:endParaRPr lang="da-DK" sz="1400" dirty="0" err="1"/>
        </a:p>
      </cdr:txBody>
    </cdr:sp>
  </cdr:relSizeAnchor>
</c:userShapes>
</file>

<file path=ppt/drawings/drawing3.xml><?xml version="1.0" encoding="utf-8"?>
<c:userShapes xmlns:c="http://schemas.openxmlformats.org/drawingml/2006/chart">
  <cdr:relSizeAnchor xmlns:cdr="http://schemas.openxmlformats.org/drawingml/2006/chartDrawing">
    <cdr:from>
      <cdr:x>0.1637</cdr:x>
      <cdr:y>0.16157</cdr:y>
    </cdr:from>
    <cdr:to>
      <cdr:x>0.17845</cdr:x>
      <cdr:y>0.5</cdr:y>
    </cdr:to>
    <cdr:sp macro="" textlink="">
      <cdr:nvSpPr>
        <cdr:cNvPr id="3" name="Tekstfelt 2">
          <a:extLst xmlns:a="http://schemas.openxmlformats.org/drawingml/2006/main">
            <a:ext uri="{FF2B5EF4-FFF2-40B4-BE49-F238E27FC236}">
              <a16:creationId xmlns:a16="http://schemas.microsoft.com/office/drawing/2014/main" id="{4F55A77B-3962-DF26-0E61-6324921C56CD}"/>
            </a:ext>
          </a:extLst>
        </cdr:cNvPr>
        <cdr:cNvSpPr txBox="1"/>
      </cdr:nvSpPr>
      <cdr:spPr>
        <a:xfrm xmlns:a="http://schemas.openxmlformats.org/drawingml/2006/main">
          <a:off x="1879067" y="719838"/>
          <a:ext cx="169277" cy="1507796"/>
        </a:xfrm>
        <a:prstGeom xmlns:a="http://schemas.openxmlformats.org/drawingml/2006/main" prst="rect">
          <a:avLst/>
        </a:prstGeom>
        <a:noFill xmlns:a="http://schemas.openxmlformats.org/drawingml/2006/main"/>
      </cdr:spPr>
      <cdr:txBody>
        <a:bodyPr xmlns:a="http://schemas.openxmlformats.org/drawingml/2006/main" vertOverflow="clip" vert="vert270" wrap="square" lIns="0" tIns="0" rIns="0" bIns="0" rtlCol="0">
          <a:spAutoFit/>
        </a:bodyPr>
        <a:lstStyle xmlns:a="http://schemas.openxmlformats.org/drawingml/2006/main"/>
        <a:p xmlns:a="http://schemas.openxmlformats.org/drawingml/2006/main">
          <a:r>
            <a:rPr lang="da-DK" b="1" dirty="0"/>
            <a:t>Indeks </a:t>
          </a:r>
          <a:r>
            <a:rPr lang="da-DK" b="1" dirty="0">
              <a:solidFill>
                <a:schemeClr val="tx1"/>
              </a:solidFill>
            </a:rPr>
            <a:t>2012</a:t>
          </a:r>
          <a:r>
            <a:rPr lang="da-DK" b="1" dirty="0"/>
            <a:t> = 100</a:t>
          </a:r>
        </a:p>
      </cdr:txBody>
    </cdr:sp>
  </cdr:relSizeAnchor>
</c:userShapes>
</file>

<file path=ppt/drawings/drawing4.xml><?xml version="1.0" encoding="utf-8"?>
<c:userShapes xmlns:c="http://schemas.openxmlformats.org/drawingml/2006/chart">
  <cdr:relSizeAnchor xmlns:cdr="http://schemas.openxmlformats.org/drawingml/2006/chartDrawing">
    <cdr:from>
      <cdr:x>0.26455</cdr:x>
      <cdr:y>0.95315</cdr:y>
    </cdr:from>
    <cdr:to>
      <cdr:x>0.69514</cdr:x>
      <cdr:y>0.98996</cdr:y>
    </cdr:to>
    <cdr:sp macro="" textlink="">
      <cdr:nvSpPr>
        <cdr:cNvPr id="2" name="Tekstfelt 1">
          <a:extLst xmlns:a="http://schemas.openxmlformats.org/drawingml/2006/main">
            <a:ext uri="{FF2B5EF4-FFF2-40B4-BE49-F238E27FC236}">
              <a16:creationId xmlns:a16="http://schemas.microsoft.com/office/drawing/2014/main" id="{CB842921-6B3F-66BD-D50C-7AE84D6FA9AC}"/>
            </a:ext>
          </a:extLst>
        </cdr:cNvPr>
        <cdr:cNvSpPr txBox="1"/>
      </cdr:nvSpPr>
      <cdr:spPr>
        <a:xfrm xmlns:a="http://schemas.openxmlformats.org/drawingml/2006/main">
          <a:off x="2988216" y="4383037"/>
          <a:ext cx="4863830"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da-DK" sz="1100" dirty="0"/>
            <a:t>Kilde: Danmarks Statistik, FOUOFF07, egne beregninger</a:t>
          </a:r>
        </a:p>
      </cdr:txBody>
    </cdr:sp>
  </cdr:relSizeAnchor>
</c:userShapes>
</file>

<file path=ppt/drawings/drawing5.xml><?xml version="1.0" encoding="utf-8"?>
<c:userShapes xmlns:c="http://schemas.openxmlformats.org/drawingml/2006/chart">
  <cdr:relSizeAnchor xmlns:cdr="http://schemas.openxmlformats.org/drawingml/2006/chartDrawing">
    <cdr:from>
      <cdr:x>0.29572</cdr:x>
      <cdr:y>0.89107</cdr:y>
    </cdr:from>
    <cdr:to>
      <cdr:x>0.68181</cdr:x>
      <cdr:y>0.92536</cdr:y>
    </cdr:to>
    <cdr:sp macro="" textlink="">
      <cdr:nvSpPr>
        <cdr:cNvPr id="2" name="Tekstfelt 1">
          <a:extLst xmlns:a="http://schemas.openxmlformats.org/drawingml/2006/main">
            <a:ext uri="{FF2B5EF4-FFF2-40B4-BE49-F238E27FC236}">
              <a16:creationId xmlns:a16="http://schemas.microsoft.com/office/drawing/2014/main" id="{5360206B-AC30-AFA1-EA6E-194FC37B6A6F}"/>
            </a:ext>
          </a:extLst>
        </cdr:cNvPr>
        <cdr:cNvSpPr txBox="1"/>
      </cdr:nvSpPr>
      <cdr:spPr>
        <a:xfrm xmlns:a="http://schemas.openxmlformats.org/drawingml/2006/main">
          <a:off x="3151762" y="4398650"/>
          <a:ext cx="4114800"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da-DK" dirty="0"/>
            <a:t>Kilde: Danmarks Statistik, FOUFF07, egne beregninger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0A636B-339A-4D26-BD9F-0743507A8BA5}" type="datetimeFigureOut">
              <a:rPr lang="en-GB" smtClean="0"/>
              <a:t>01/09/2023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909004-5A13-4E89-9C6B-5A51303EFF0C}" type="datetimeFigureOut">
              <a:rPr lang="en-GB" smtClean="0"/>
              <a:t>01/09/2023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eluxfoundations.dk/da/the-scientific-impa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Den gode historie:</a:t>
            </a:r>
          </a:p>
          <a:p>
            <a:pPr marL="171450" indent="-171450">
              <a:buFont typeface="Courier New" panose="02070309020205020404" pitchFamily="49" charset="0"/>
              <a:buChar char="o"/>
            </a:pPr>
            <a:r>
              <a:rPr lang="da-DK" b="0" dirty="0"/>
              <a:t>I forhold til bevillingerne til landbrug, skovbrug, jagt og fiskeri er vi på rette vej med et samlet antal bevillinger på 1.052 mio. </a:t>
            </a:r>
            <a:r>
              <a:rPr lang="da-DK" b="0" dirty="0" err="1"/>
              <a:t>kr</a:t>
            </a:r>
            <a:r>
              <a:rPr lang="da-DK" b="0" dirty="0"/>
              <a:t> i 2021. Forskningsområdet kræver nu ro, så de kan få lov til at omsætte midlerne til konkret forskning </a:t>
            </a:r>
          </a:p>
          <a:p>
            <a:pPr marL="171450" indent="-171450">
              <a:buFont typeface="Courier New" panose="02070309020205020404" pitchFamily="49" charset="0"/>
              <a:buChar char="o"/>
            </a:pPr>
            <a:r>
              <a:rPr lang="da-DK" b="0" dirty="0"/>
              <a:t>En negativ udvikling i forhold til Almen videnskabelig udvikling for jordbrugs- og veterinærvidenskab, hvor vi nu er nede på 699 mio. kr. efter, at vi har været oppe på over 800 mio. kr. enkelte år. Herudover har der været meget store udsving enkelte år. Vi er gået helt fra 29 mio. kr. til næsten 900 mio. kr. det skal vi have gjort bedre. Ro omkring de årlige bevillinger til grundforskningen inden for jordbrugs- og veterinærvidenskaben er afgørende for den grønne omstilling. </a:t>
            </a:r>
          </a:p>
          <a:p>
            <a:pPr marL="0" indent="0">
              <a:buFont typeface="Courier New" panose="02070309020205020404" pitchFamily="49" charset="0"/>
              <a:buNone/>
            </a:pPr>
            <a:endParaRPr lang="da-DK" b="1" dirty="0"/>
          </a:p>
          <a:p>
            <a:pPr marL="171450" indent="-171450">
              <a:buFont typeface="Arial" panose="020B0604020202020204" pitchFamily="34" charset="0"/>
              <a:buChar char="•"/>
            </a:pPr>
            <a:r>
              <a:rPr lang="da-DK" b="1" dirty="0"/>
              <a:t>Begrebsafklaring</a:t>
            </a:r>
          </a:p>
          <a:p>
            <a:pPr marL="171450" indent="-171450">
              <a:buFont typeface="Courier New" panose="02070309020205020404" pitchFamily="49" charset="0"/>
              <a:buChar char="o"/>
            </a:pPr>
            <a:r>
              <a:rPr lang="da-DK" dirty="0"/>
              <a:t>Faste priser: </a:t>
            </a:r>
            <a:r>
              <a:rPr lang="da-DK" b="0" i="0" dirty="0">
                <a:solidFill>
                  <a:srgbClr val="203E51"/>
                </a:solidFill>
                <a:effectLst/>
                <a:latin typeface="Publico text"/>
              </a:rPr>
              <a:t>Faste priser, værdier for en eller flere perioder, som beregnes med ét bestemt års prisstruktur (renset for inflation)</a:t>
            </a:r>
          </a:p>
          <a:p>
            <a:pPr marL="171450" indent="-171450">
              <a:buFont typeface="Courier New" panose="02070309020205020404" pitchFamily="49" charset="0"/>
              <a:buChar char="o"/>
            </a:pPr>
            <a:r>
              <a:rPr lang="da-DK" dirty="0"/>
              <a:t>Landbrug, skovbrug, jagt og fiskeri:  FoU med henblik på disse aktiviteter, inklusive relevant forskning i forbindelse med kemiske produkter og mekanisering. FoU i forbindelse med forarbejdning af landbrugs- og fiskeriprodukter mv. medtages ikke</a:t>
            </a:r>
          </a:p>
          <a:p>
            <a:pPr marL="171450" indent="-171450">
              <a:buFont typeface="Courier New" panose="02070309020205020404" pitchFamily="49" charset="0"/>
              <a:buChar char="o"/>
            </a:pPr>
            <a:r>
              <a:rPr lang="da-DK" dirty="0"/>
              <a:t>Almen videnskabelig udvikling – jordbrugs- og veterinærvidenskab: FoU, der primært er iværksat for at skaffe sig dybere indsigt inden for et bestemt fagområde, men ikke umiddelbart har betydning for nogle af de øvrige samfundsaktiviteter. Det vil hovedsageligt dreje sig om grundforskning, der alene er iværksat med videnskabeligt formål for øje</a:t>
            </a:r>
          </a:p>
          <a:p>
            <a:pPr marL="171450" indent="-171450">
              <a:buFont typeface="Courier New" panose="02070309020205020404" pitchFamily="49" charset="0"/>
              <a:buChar char="o"/>
            </a:pPr>
            <a:r>
              <a:rPr lang="da-DK" dirty="0"/>
              <a:t>Finanslovens bevillinger:  Opgjort i basis + programmer, hvilket vil sige de oprindelige bevillinger inkl. tillægsbevillinger.  </a:t>
            </a:r>
          </a:p>
        </p:txBody>
      </p:sp>
      <p:sp>
        <p:nvSpPr>
          <p:cNvPr id="4" name="Pladsholder til slidenummer 3"/>
          <p:cNvSpPr>
            <a:spLocks noGrp="1"/>
          </p:cNvSpPr>
          <p:nvPr>
            <p:ph type="sldNum" sz="quarter" idx="5"/>
          </p:nvPr>
        </p:nvSpPr>
        <p:spPr/>
        <p:txBody>
          <a:bodyPr/>
          <a:lstStyle/>
          <a:p>
            <a:fld id="{2C851D94-5711-4DB0-8CD6-B7C0F68C992F}" type="slidenum">
              <a:rPr lang="en-GB" smtClean="0"/>
              <a:t>1</a:t>
            </a:fld>
            <a:endParaRPr lang="en-GB"/>
          </a:p>
        </p:txBody>
      </p:sp>
    </p:spTree>
    <p:extLst>
      <p:ext uri="{BB962C8B-B14F-4D97-AF65-F5344CB8AC3E}">
        <p14:creationId xmlns:p14="http://schemas.microsoft.com/office/powerpoint/2010/main" val="255538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Tabellen udgøres af delprogrammerne i søjle 3 i det forhenværende Horizon Europe program 2020. Tabellen viser hvor stor en andel hvert delprogram udgør af det samlede tilskud til Danmark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Den gode historie </a:t>
            </a:r>
          </a:p>
          <a:p>
            <a:pPr marL="171450" indent="-171450">
              <a:buFont typeface="Arial" panose="020B0604020202020204" pitchFamily="34" charset="0"/>
              <a:buChar char="•"/>
            </a:pPr>
            <a:r>
              <a:rPr lang="da-DK" dirty="0"/>
              <a:t>Energi og bioøkonomi har et stort hjemtag </a:t>
            </a:r>
          </a:p>
          <a:p>
            <a:endParaRPr lang="da-DK" dirty="0"/>
          </a:p>
          <a:p>
            <a:r>
              <a:rPr lang="da-DK" dirty="0"/>
              <a:t>Link til tabel med de absolutte tal for andel af tilskud: https://view.officeapps.live.com/op/view.aspx?src=https%3A%2F%2Fufm.dk%2Fforskning-og-innovation%2Fstatistik-og-analyser%2Ftilskud-til-forskning-og-innovation%2Feu-s-rammeprogram-for-forskning%2Fdeltagelse-i-h2020%2Fdanmarks-deltagelse-i-horizon-2020-marts-2022.xlsx&amp;wdOrigin=BROWSELINK </a:t>
            </a:r>
          </a:p>
        </p:txBody>
      </p:sp>
      <p:sp>
        <p:nvSpPr>
          <p:cNvPr id="4" name="Pladsholder til slidenummer 3"/>
          <p:cNvSpPr>
            <a:spLocks noGrp="1"/>
          </p:cNvSpPr>
          <p:nvPr>
            <p:ph type="sldNum" sz="quarter" idx="5"/>
          </p:nvPr>
        </p:nvSpPr>
        <p:spPr/>
        <p:txBody>
          <a:bodyPr/>
          <a:lstStyle/>
          <a:p>
            <a:fld id="{2C851D94-5711-4DB0-8CD6-B7C0F68C992F}" type="slidenum">
              <a:rPr lang="en-GB" smtClean="0"/>
              <a:t>11</a:t>
            </a:fld>
            <a:endParaRPr lang="en-GB"/>
          </a:p>
        </p:txBody>
      </p:sp>
    </p:spTree>
    <p:extLst>
      <p:ext uri="{BB962C8B-B14F-4D97-AF65-F5344CB8AC3E}">
        <p14:creationId xmlns:p14="http://schemas.microsoft.com/office/powerpoint/2010/main" val="229510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Grafen er en opgørelse af både det samlede antal publikationer i Danmark inden for forskellige forskningsområder og dansk forsknings </a:t>
            </a:r>
            <a:r>
              <a:rPr lang="da-DK" dirty="0" err="1"/>
              <a:t>impact</a:t>
            </a:r>
            <a:r>
              <a:rPr lang="da-DK" dirty="0"/>
              <a:t> inden for forskellige forskningsområde i verden. Den primære vertikale akse udgør samlede antal publikationer, og den sekundære akse udgør procentuelt hvor stor en del af publikationerne, der indgår i de 10% mest citerede publikationer inden for området i verden. Metodisk måler rapporten </a:t>
            </a:r>
            <a:r>
              <a:rPr lang="da-DK" dirty="0" err="1"/>
              <a:t>impact</a:t>
            </a:r>
            <a:r>
              <a:rPr lang="da-DK" dirty="0"/>
              <a:t> af forskning ved at opgøre, hvor mange danske forskningspublikationer der er en del af de 10% mest citerede artikler inden for sit område i verden. Grafen sammenligner to perioder med hinanden. En periode fra 2009 – 2011 og en periode fra 2018 – 2022. </a:t>
            </a:r>
            <a:r>
              <a:rPr lang="da-DK" dirty="0" err="1"/>
              <a:t>Forskningsimpact</a:t>
            </a:r>
            <a:r>
              <a:rPr lang="da-DK" dirty="0"/>
              <a:t> for perioderne er afbildet med prikker, imens samlede antal publikationer for perioderne er afbildet med søjlerne. (Yderligere information findes på side 31 i rapporten: </a:t>
            </a:r>
            <a:r>
              <a:rPr lang="da-DK" dirty="0">
                <a:hlinkClick r:id="rId3"/>
              </a:rPr>
              <a:t>Ny rapport tager temperaturen på dansk forskning | THE VELUX FOUNDATIONS</a:t>
            </a:r>
            <a:r>
              <a:rPr lang="da-DK" dirty="0"/>
              <a:t>)</a:t>
            </a:r>
          </a:p>
          <a:p>
            <a:pPr marL="171450" indent="-171450">
              <a:buFontTx/>
              <a:buChar char="-"/>
            </a:pPr>
            <a:r>
              <a:rPr lang="da-DK" dirty="0"/>
              <a:t>OBS VÆSENTLIG METODISK KRITIK: Årsagen til, at </a:t>
            </a:r>
            <a:r>
              <a:rPr lang="da-DK" dirty="0" err="1"/>
              <a:t>forskningsimpact</a:t>
            </a:r>
            <a:r>
              <a:rPr lang="da-DK" dirty="0"/>
              <a:t> ikke blot bliver målt på, hvor mange citationer der samlet er til danske forskningsartikler, skyldes at de citationer, som henviser til andre forskningsartikler lige så godt kan være en kritik af disse forskningsartikler. Man har derfor valgt at opgøre </a:t>
            </a:r>
            <a:r>
              <a:rPr lang="da-DK" dirty="0" err="1"/>
              <a:t>forskningsimpact</a:t>
            </a:r>
            <a:r>
              <a:rPr lang="da-DK" dirty="0"/>
              <a:t> ved om danske forskningsartikler er en del af de 10% mest citerede artikler inden for deres område i verden. Men årsagen til at nogle forskningsartikler indgår som de 10% mest citerede artikler i verden, kan dog også skyldes, at de får en del kritik. . (Yderligere information findes på side 8 i rapporten: </a:t>
            </a:r>
            <a:r>
              <a:rPr lang="da-DK" dirty="0">
                <a:hlinkClick r:id="rId3"/>
              </a:rPr>
              <a:t>Ny rapport tager temperaturen på dansk forskning | THE VELUX FOUNDATIONS</a:t>
            </a:r>
            <a:r>
              <a:rPr lang="da-DK" dirty="0"/>
              <a:t>)</a:t>
            </a:r>
          </a:p>
          <a:p>
            <a:pPr marL="0" indent="0">
              <a:buFontTx/>
              <a:buNone/>
            </a:pPr>
            <a:endParaRPr lang="da-DK" dirty="0"/>
          </a:p>
          <a:p>
            <a:pPr marL="171450" indent="-171450">
              <a:buFontTx/>
              <a:buChar char="-"/>
            </a:pPr>
            <a:r>
              <a:rPr lang="da-DK" b="1" dirty="0"/>
              <a:t>Den gode historie </a:t>
            </a:r>
          </a:p>
          <a:p>
            <a:pPr marL="0" indent="0">
              <a:buFontTx/>
              <a:buNone/>
            </a:pPr>
            <a:r>
              <a:rPr lang="da-DK" b="0" dirty="0"/>
              <a:t>- Hvis vi ser på Agricultural Sciences: Der er udkommet flere danske forskningspublikationer i perioden 2018-2020 end i perioden 2009-2011. Omvendt er den </a:t>
            </a:r>
            <a:r>
              <a:rPr lang="da-DK" b="0" dirty="0" err="1"/>
              <a:t>forskningsimpact</a:t>
            </a:r>
            <a:r>
              <a:rPr lang="da-DK" b="0" dirty="0"/>
              <a:t> mindre i perioden 2018-2020 end i perioden 2009-2011. </a:t>
            </a:r>
          </a:p>
        </p:txBody>
      </p:sp>
      <p:sp>
        <p:nvSpPr>
          <p:cNvPr id="4" name="Pladsholder til slidenummer 3"/>
          <p:cNvSpPr>
            <a:spLocks noGrp="1"/>
          </p:cNvSpPr>
          <p:nvPr>
            <p:ph type="sldNum" sz="quarter" idx="5"/>
          </p:nvPr>
        </p:nvSpPr>
        <p:spPr/>
        <p:txBody>
          <a:bodyPr/>
          <a:lstStyle/>
          <a:p>
            <a:fld id="{2C851D94-5711-4DB0-8CD6-B7C0F68C992F}" type="slidenum">
              <a:rPr lang="en-GB" smtClean="0"/>
              <a:t>12</a:t>
            </a:fld>
            <a:endParaRPr lang="en-GB"/>
          </a:p>
        </p:txBody>
      </p:sp>
    </p:spTree>
    <p:extLst>
      <p:ext uri="{BB962C8B-B14F-4D97-AF65-F5344CB8AC3E}">
        <p14:creationId xmlns:p14="http://schemas.microsoft.com/office/powerpoint/2010/main" val="28342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Den gode historie </a:t>
            </a:r>
          </a:p>
          <a:p>
            <a:pPr marL="171450" indent="-171450">
              <a:buFont typeface="Courier New" panose="02070309020205020404" pitchFamily="49" charset="0"/>
              <a:buChar char="o"/>
            </a:pPr>
            <a:r>
              <a:rPr lang="da-DK" b="0" dirty="0"/>
              <a:t>Hvis jordbrugs- og veterinærvidenskab sammenlignes med de andre fag, ses det hvordan, det er det fag, som er faldet mest i 2020 i forhold til 2012 i FoU årsværk. Det er kritisk, da det er en af de fag, som afgørende for, at vi kommer i mål med den grønne omstilling.</a:t>
            </a:r>
          </a:p>
          <a:p>
            <a:pPr marL="0" indent="0">
              <a:buFontTx/>
              <a:buNone/>
            </a:pPr>
            <a:endParaRPr lang="da-DK" b="1" dirty="0"/>
          </a:p>
          <a:p>
            <a:pPr marL="171450" indent="-171450">
              <a:buFont typeface="Arial" panose="020B0604020202020204" pitchFamily="34" charset="0"/>
              <a:buChar char="•"/>
            </a:pPr>
            <a:r>
              <a:rPr lang="da-DK" b="1" dirty="0"/>
              <a:t>Begrebsafklaring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dirty="0"/>
              <a:t>Årsværk: </a:t>
            </a:r>
            <a:r>
              <a:rPr lang="da-DK" b="0" i="0" dirty="0">
                <a:solidFill>
                  <a:srgbClr val="333333"/>
                </a:solidFill>
                <a:effectLst/>
                <a:latin typeface="Verdana" panose="020B0604030504040204" pitchFamily="34" charset="0"/>
              </a:rPr>
              <a:t>den samlede arbejdstid eller det samlede arbejde svarende til én persons fuldtidsarbejde i et år</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dirty="0"/>
              <a:t>Hovedfag: Frascatimanualen foreskriver som udgangspunkt, at ressourceforbruget i den enkelte statistiske enhed fordeles efter en institutionel tilgang. Det vil sige, at hver enkelt statistisk enhed placeres i én gruppering efter dens primære aktivitet, og alle ressourcer forbrugt på FoU i enheden derefter allokeres i denne gruppering.</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Forskning: Det er både grundforskning, anvendt forskning og udviklingsarbejde, der indgår her </a:t>
            </a: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333333"/>
              </a:solidFill>
              <a:effectLst/>
              <a:latin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a-DK" b="0" dirty="0"/>
          </a:p>
          <a:p>
            <a:pPr marL="0" indent="0">
              <a:buFont typeface="Arial" panose="020B0604020202020204" pitchFamily="34" charset="0"/>
              <a:buNone/>
            </a:pPr>
            <a:endParaRPr lang="da-DK" b="1" dirty="0"/>
          </a:p>
        </p:txBody>
      </p:sp>
      <p:sp>
        <p:nvSpPr>
          <p:cNvPr id="4" name="Pladsholder til slidenummer 3"/>
          <p:cNvSpPr>
            <a:spLocks noGrp="1"/>
          </p:cNvSpPr>
          <p:nvPr>
            <p:ph type="sldNum" sz="quarter" idx="5"/>
          </p:nvPr>
        </p:nvSpPr>
        <p:spPr/>
        <p:txBody>
          <a:bodyPr/>
          <a:lstStyle/>
          <a:p>
            <a:fld id="{2C851D94-5711-4DB0-8CD6-B7C0F68C992F}" type="slidenum">
              <a:rPr lang="en-GB" smtClean="0"/>
              <a:t>2</a:t>
            </a:fld>
            <a:endParaRPr lang="en-GB"/>
          </a:p>
        </p:txBody>
      </p:sp>
    </p:spTree>
    <p:extLst>
      <p:ext uri="{BB962C8B-B14F-4D97-AF65-F5344CB8AC3E}">
        <p14:creationId xmlns:p14="http://schemas.microsoft.com/office/powerpoint/2010/main" val="396849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Bemærkninger</a:t>
            </a:r>
          </a:p>
          <a:p>
            <a:pPr marL="171450" indent="-171450">
              <a:buFont typeface="Courier New" panose="02070309020205020404" pitchFamily="49" charset="0"/>
              <a:buChar char="o"/>
            </a:pPr>
            <a:r>
              <a:rPr lang="da-DK" dirty="0"/>
              <a:t>‘Robot og/eller droneteknologi’ er først indekseret fra 2015, da strategiområdet først er blevet opgjort fra dette årstal</a:t>
            </a:r>
          </a:p>
          <a:p>
            <a:pPr marL="171450" indent="-171450">
              <a:buFontTx/>
              <a:buChar char="-"/>
            </a:pPr>
            <a:endParaRPr lang="da-DK" dirty="0"/>
          </a:p>
          <a:p>
            <a:pPr marL="171450" indent="-171450">
              <a:buFont typeface="Arial" panose="020B0604020202020204" pitchFamily="34" charset="0"/>
              <a:buChar char="•"/>
            </a:pPr>
            <a:r>
              <a:rPr lang="da-DK" b="1" dirty="0"/>
              <a:t>Den gode historie </a:t>
            </a:r>
          </a:p>
          <a:p>
            <a:pPr marL="171450" indent="-171450">
              <a:buFont typeface="Courier New" panose="02070309020205020404" pitchFamily="49" charset="0"/>
              <a:buChar char="o"/>
            </a:pPr>
            <a:r>
              <a:rPr lang="da-DK" b="0" dirty="0"/>
              <a:t>Tværvidenskabelig forskning er vokset markant i årsværk, hele 85% i 2020 sammenlignet med 2012. Det samme gælder klimaforskning der har haft en stigning på 55% i 2020 sammenlignet med 2012. Det er en positiv udvikling, som vi skal fortsætte </a:t>
            </a:r>
          </a:p>
          <a:p>
            <a:pPr marL="171450" indent="-171450">
              <a:buFont typeface="Courier New" panose="02070309020205020404" pitchFamily="49" charset="0"/>
              <a:buChar char="o"/>
            </a:pPr>
            <a:r>
              <a:rPr lang="da-DK" b="0" dirty="0"/>
              <a:t>Fødevaresikkerhed, miljøforskning og fødevareforskning er også gået op, hvilket er godt nyt for landbrug- og fødevaresektoren</a:t>
            </a:r>
          </a:p>
          <a:p>
            <a:pPr marL="171450" indent="-171450">
              <a:buFont typeface="Courier New" panose="02070309020205020404" pitchFamily="49" charset="0"/>
              <a:buChar char="o"/>
            </a:pPr>
            <a:r>
              <a:rPr lang="da-DK" b="0" dirty="0"/>
              <a:t>Energiforskning er dog desværre gået 3% tilbage i 2020 sammenlignet med 2012, hvilket er kritisabelt især med den energikrise, som vi står i nu</a:t>
            </a:r>
          </a:p>
          <a:p>
            <a:pPr marL="171450" indent="-171450">
              <a:buFont typeface="Courier New" panose="02070309020205020404" pitchFamily="49" charset="0"/>
              <a:buChar char="o"/>
            </a:pPr>
            <a:r>
              <a:rPr lang="da-DK" b="0" dirty="0"/>
              <a:t>Robot og/eller droneteknologien som har en vis relevans for landbrugssektoren er gået frem med hele 181% i 2020 sammenlignet med 2015</a:t>
            </a:r>
          </a:p>
          <a:p>
            <a:pPr marL="0" indent="0">
              <a:buFontTx/>
              <a:buNone/>
            </a:pPr>
            <a:endParaRPr lang="da-DK" dirty="0"/>
          </a:p>
          <a:p>
            <a:pPr marL="171450" indent="-171450">
              <a:buFont typeface="Arial" panose="020B0604020202020204" pitchFamily="34" charset="0"/>
              <a:buChar char="•"/>
            </a:pPr>
            <a:r>
              <a:rPr lang="da-DK" b="1" dirty="0"/>
              <a:t>Begrebsafklaring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Forskning: Det er både grundforskning, anvendt forskning og udviklingsarbejde, der indgår her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dirty="0"/>
              <a:t>Årsværk: </a:t>
            </a:r>
            <a:r>
              <a:rPr lang="da-DK" b="0" i="0" dirty="0">
                <a:solidFill>
                  <a:srgbClr val="333333"/>
                </a:solidFill>
                <a:effectLst/>
                <a:latin typeface="Verdana" panose="020B0604030504040204" pitchFamily="34" charset="0"/>
              </a:rPr>
              <a:t>den samlede arbejdstid eller det samlede arbejde svarende til én persons fuldtidsarbejde i et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indent="0">
              <a:buFont typeface="Arial" panose="020B0604020202020204" pitchFamily="34" charset="0"/>
              <a:buNone/>
            </a:pPr>
            <a:endParaRPr lang="da-DK" b="0" dirty="0"/>
          </a:p>
          <a:p>
            <a:pPr marL="0" indent="0">
              <a:buFontTx/>
              <a:buNone/>
            </a:pPr>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3</a:t>
            </a:fld>
            <a:endParaRPr lang="en-GB"/>
          </a:p>
        </p:txBody>
      </p:sp>
    </p:spTree>
    <p:extLst>
      <p:ext uri="{BB962C8B-B14F-4D97-AF65-F5344CB8AC3E}">
        <p14:creationId xmlns:p14="http://schemas.microsoft.com/office/powerpoint/2010/main" val="335293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Bemærkninger</a:t>
            </a:r>
          </a:p>
          <a:p>
            <a:pPr marL="171450" indent="-171450">
              <a:buFont typeface="Courier New" panose="02070309020205020404" pitchFamily="49" charset="0"/>
              <a:buChar char="o"/>
            </a:pPr>
            <a:r>
              <a:rPr lang="da-DK" dirty="0"/>
              <a:t>‘Robot og/eller droneteknologi’ er først indekseret fra 2015, da strategiområdet først er blevet opgjort fra dette årstal</a:t>
            </a:r>
          </a:p>
          <a:p>
            <a:pPr marL="0" indent="0">
              <a:buFontTx/>
              <a:buNone/>
            </a:pPr>
            <a:endParaRPr lang="da-DK" dirty="0"/>
          </a:p>
          <a:p>
            <a:pPr marL="171450" indent="-171450">
              <a:buFont typeface="Arial" panose="020B0604020202020204" pitchFamily="34" charset="0"/>
              <a:buChar char="•"/>
            </a:pPr>
            <a:r>
              <a:rPr lang="da-DK" b="1" dirty="0"/>
              <a:t>Den gode historie </a:t>
            </a:r>
          </a:p>
          <a:p>
            <a:pPr marL="171450" indent="-171450">
              <a:buFont typeface="Courier New" panose="02070309020205020404" pitchFamily="49" charset="0"/>
              <a:buChar char="o"/>
            </a:pPr>
            <a:r>
              <a:rPr lang="da-DK" b="0" dirty="0"/>
              <a:t>En positiv udvikling på alle strategiområder især tværvidenskabelig forskning med en fremgang på 112% i 2020 i forhold til 2012, klimaforskning med 94% i 2020 i forhold til 2012, robot-droneteknologi med 215% i 2020 i forhold til 2015 og fødevaresikkerhed med 100% i 2020 i forhold til 2012</a:t>
            </a:r>
          </a:p>
          <a:p>
            <a:pPr marL="171450" indent="-171450">
              <a:buFont typeface="Courier New" panose="02070309020205020404" pitchFamily="49" charset="0"/>
              <a:buChar char="o"/>
            </a:pPr>
            <a:r>
              <a:rPr lang="da-DK" b="0" dirty="0"/>
              <a:t>Man kunne måske have ønsket sig en endnu mere positiv udvikling i energiforskning med den situation, hvor det ”kun” er gået frem 44% i 2020 i forhold til 2012</a:t>
            </a:r>
          </a:p>
          <a:p>
            <a:pPr marL="171450" indent="-171450">
              <a:buFontTx/>
              <a:buChar char="-"/>
            </a:pPr>
            <a:endParaRPr lang="da-DK" b="0" dirty="0"/>
          </a:p>
          <a:p>
            <a:pPr marL="171450" indent="-171450">
              <a:buFont typeface="Arial" panose="020B0604020202020204" pitchFamily="34" charset="0"/>
              <a:buChar char="•"/>
            </a:pPr>
            <a:r>
              <a:rPr lang="da-DK" b="1" dirty="0"/>
              <a:t>Begrebsafklaring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Forskning: Det er både grundforskning, anvendt forskning og udviklingsarbejde, der indgår her</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Omkostninger: Driftsomkostninger + øvrige omkostninger - </a:t>
            </a:r>
            <a:r>
              <a:rPr lang="da-DK" dirty="0"/>
              <a:t>Omkostningerne til FoU dækker ikke kun de direkte omkostninger til fx løn til forskere, men også andel af indirekte omkostninger, til fx it-support, el og varme og lønomkostninger til servicefunktioner for FoU-medarbejdere (såsom bygningsadministration eller andre støttefunktioner).</a:t>
            </a:r>
            <a:endParaRPr lang="da-DK" b="0" i="0" dirty="0">
              <a:solidFill>
                <a:srgbClr val="333333"/>
              </a:solidFill>
              <a:effectLst/>
              <a:latin typeface="Verdana" panose="020B0604030504040204" pitchFamily="34" charset="0"/>
            </a:endParaRPr>
          </a:p>
          <a:p>
            <a:pPr marL="171450" indent="-171450">
              <a:buFont typeface="Courier New" panose="02070309020205020404" pitchFamily="49" charset="0"/>
              <a:buChar char="o"/>
            </a:pPr>
            <a:endParaRPr lang="da-DK" b="1"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4</a:t>
            </a:fld>
            <a:endParaRPr lang="en-GB"/>
          </a:p>
        </p:txBody>
      </p:sp>
    </p:spTree>
    <p:extLst>
      <p:ext uri="{BB962C8B-B14F-4D97-AF65-F5344CB8AC3E}">
        <p14:creationId xmlns:p14="http://schemas.microsoft.com/office/powerpoint/2010/main" val="3075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i="0" dirty="0">
                <a:solidFill>
                  <a:srgbClr val="333333"/>
                </a:solidFill>
                <a:effectLst/>
                <a:latin typeface="Verdana" panose="020B0604030504040204" pitchFamily="34" charset="0"/>
              </a:rPr>
              <a:t>Den gode historie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Jordbrugs- og veterinær videnskab oplever det største fald i 2020 i forhold til 2012 sammenlignet med de andre videnskaber - Et fald på 18%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i="0" dirty="0">
              <a:solidFill>
                <a:srgbClr val="333333"/>
              </a:solidFill>
              <a:effectLst/>
              <a:latin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i="0" dirty="0">
                <a:solidFill>
                  <a:srgbClr val="333333"/>
                </a:solidFill>
                <a:effectLst/>
                <a:latin typeface="Verdana" panose="020B0604030504040204" pitchFamily="34" charset="0"/>
              </a:rPr>
              <a:t>Begrebsafklaring</a:t>
            </a:r>
            <a:r>
              <a:rPr lang="da-DK" b="0" i="0" dirty="0">
                <a:solidFill>
                  <a:srgbClr val="333333"/>
                </a:solidFill>
                <a:effectLst/>
                <a:latin typeface="Verdana" panose="020B060403050404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Forskning: Det er både grundforskning, anvendt forskning og udviklingsarbejde, der indgår her</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dirty="0"/>
              <a:t>Årsværk: </a:t>
            </a:r>
            <a:r>
              <a:rPr lang="da-DK" b="0" i="0" dirty="0">
                <a:solidFill>
                  <a:srgbClr val="333333"/>
                </a:solidFill>
                <a:effectLst/>
                <a:latin typeface="Verdana" panose="020B0604030504040204" pitchFamily="34" charset="0"/>
              </a:rPr>
              <a:t>Den samlede arbejdstid eller det samlede arbejde svarende til én persons fuldtidsarbejde i et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333333"/>
              </a:solidFill>
              <a:effectLst/>
              <a:latin typeface="Verdana" panose="020B0604030504040204" pitchFamily="34" charset="0"/>
            </a:endParaRPr>
          </a:p>
          <a:p>
            <a:pPr marL="0" indent="0">
              <a:buFontTx/>
              <a:buNone/>
            </a:pPr>
            <a:endParaRPr lang="da-DK" b="0" dirty="0"/>
          </a:p>
          <a:p>
            <a:pPr marL="171450" indent="-171450">
              <a:buFontTx/>
              <a:buChar char="-"/>
            </a:pPr>
            <a:endParaRPr lang="da-DK" b="0" dirty="0"/>
          </a:p>
          <a:p>
            <a:pPr marL="171450" indent="-171450">
              <a:buFontTx/>
              <a:buChar char="-"/>
            </a:pPr>
            <a:endParaRPr lang="da-DK" b="0" dirty="0"/>
          </a:p>
          <a:p>
            <a:pPr marL="0" indent="0">
              <a:buFontTx/>
              <a:buNone/>
            </a:pPr>
            <a:endParaRPr lang="da-DK" b="0" dirty="0"/>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5</a:t>
            </a:fld>
            <a:endParaRPr lang="en-GB"/>
          </a:p>
        </p:txBody>
      </p:sp>
    </p:spTree>
    <p:extLst>
      <p:ext uri="{BB962C8B-B14F-4D97-AF65-F5344CB8AC3E}">
        <p14:creationId xmlns:p14="http://schemas.microsoft.com/office/powerpoint/2010/main" val="416912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Den gode historie </a:t>
            </a:r>
          </a:p>
          <a:p>
            <a:pPr marL="171450" indent="-171450">
              <a:buFont typeface="Courier New" panose="02070309020205020404" pitchFamily="49" charset="0"/>
              <a:buChar char="o"/>
            </a:pPr>
            <a:r>
              <a:rPr lang="da-DK" b="0" dirty="0"/>
              <a:t>Det største fald i FoU omkostninger siden 2012 har været i Jordbrugs- og Veterinærvidenskab på 7%</a:t>
            </a:r>
          </a:p>
          <a:p>
            <a:pPr marL="171450" indent="-171450">
              <a:buFont typeface="Courier New" panose="02070309020205020404" pitchFamily="49" charset="0"/>
              <a:buChar char="o"/>
            </a:pPr>
            <a:endParaRPr lang="da-DK" b="1" dirty="0"/>
          </a:p>
          <a:p>
            <a:pPr marL="0" indent="0">
              <a:buFont typeface="Arial" panose="020B0604020202020204" pitchFamily="34" charset="0"/>
              <a:buNone/>
            </a:pPr>
            <a:endParaRPr lang="da-DK" b="1" dirty="0"/>
          </a:p>
          <a:p>
            <a:pPr marL="171450" indent="-171450">
              <a:buFont typeface="Arial" panose="020B0604020202020204" pitchFamily="34" charset="0"/>
              <a:buChar char="•"/>
            </a:pPr>
            <a:r>
              <a:rPr lang="da-DK" b="1" dirty="0"/>
              <a:t>Begrebsafklaring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Forskning: Det er både grundforskning, anvendt forskning og udviklingsarbejde, der indgår her</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b="0" i="0" dirty="0">
                <a:solidFill>
                  <a:srgbClr val="333333"/>
                </a:solidFill>
                <a:effectLst/>
                <a:latin typeface="Verdana" panose="020B0604030504040204" pitchFamily="34" charset="0"/>
              </a:rPr>
              <a:t>Omkostninger: Driftsomkostninger + øvrige omkostninger - </a:t>
            </a:r>
            <a:r>
              <a:rPr lang="da-DK" dirty="0"/>
              <a:t>Omkostningerne til FoU dækker ikke kun de direkte omkostninger til fx løn til forskere, men også andel af indirekte omkostninger, til fx it-support, el og varme og lønomkostninger til servicefunktioner for FoU-medarbejdere (såsom bygningsadministration eller andre støttefunktioner).</a:t>
            </a:r>
            <a:endParaRPr lang="da-DK" b="0" i="0" dirty="0">
              <a:solidFill>
                <a:srgbClr val="333333"/>
              </a:solidFill>
              <a:effectLst/>
              <a:latin typeface="Verdana" panose="020B0604030504040204" pitchFamily="34" charset="0"/>
            </a:endParaRPr>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6</a:t>
            </a:fld>
            <a:endParaRPr lang="en-GB"/>
          </a:p>
        </p:txBody>
      </p:sp>
    </p:spTree>
    <p:extLst>
      <p:ext uri="{BB962C8B-B14F-4D97-AF65-F5344CB8AC3E}">
        <p14:creationId xmlns:p14="http://schemas.microsoft.com/office/powerpoint/2010/main" val="242374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Den gode historie </a:t>
            </a:r>
          </a:p>
          <a:p>
            <a:pPr marL="171450" indent="-171450">
              <a:buFont typeface="Courier New" panose="02070309020205020404" pitchFamily="49" charset="0"/>
              <a:buChar char="o"/>
            </a:pPr>
            <a:r>
              <a:rPr lang="da-DK" b="0" dirty="0"/>
              <a:t>Der har været en positiv udvikling i den procentvise andel af danske virksomheders finansiering af forskning til danske universiteter frem til 2014-2015 inden for Jordbrugs- og veterinær videnskab, herefter begynder det at falde igen, og i 2020 var vi helt nede på 5% igen, hvilket er det laveste niveau i tidsperioden 2012-2020. Det er vigtigt at tilføje her, at i absolutte tal var finansiering fra danske virksomheder til forskning i jordbrug- og veterinærvidenskab også den laveste i 2020 på blot 32 mio. kr. Se evt. næste slide der er udviklingen i absolutte tal for jordbrug- og veterinær videnskab opgjort.</a:t>
            </a:r>
          </a:p>
          <a:p>
            <a:pPr marL="171450" indent="-171450">
              <a:buFont typeface="Courier New" panose="02070309020205020404" pitchFamily="49" charset="0"/>
              <a:buChar char="o"/>
            </a:pPr>
            <a:endParaRPr lang="da-DK"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t>Begrebsafklaring</a:t>
            </a:r>
          </a:p>
          <a:p>
            <a:pPr marL="171450" indent="-171450">
              <a:buFont typeface="Courier New" panose="02070309020205020404" pitchFamily="49" charset="0"/>
              <a:buChar char="o"/>
            </a:pPr>
            <a:r>
              <a:rPr lang="da-DK" b="0" dirty="0"/>
              <a:t>Danske virksomheder: Det er universitet selv der indberetter, hvad de har fået af finansiering fra danske virksomheder. Det er lovpligtigt for dem at henvise det jf. en </a:t>
            </a:r>
            <a:r>
              <a:rPr lang="da-DK" b="0" dirty="0" err="1"/>
              <a:t>eu</a:t>
            </a:r>
            <a:r>
              <a:rPr lang="da-DK" b="0" dirty="0"/>
              <a:t>-forordning</a:t>
            </a:r>
          </a:p>
          <a:p>
            <a:pPr marL="171450" indent="-171450">
              <a:buFont typeface="Courier New" panose="02070309020205020404" pitchFamily="49" charset="0"/>
              <a:buChar char="o"/>
            </a:pPr>
            <a:endParaRPr lang="da-DK" b="0" dirty="0"/>
          </a:p>
          <a:p>
            <a:pPr marL="171450" indent="-171450">
              <a:buFont typeface="Courier New" panose="02070309020205020404" pitchFamily="49" charset="0"/>
              <a:buChar char="o"/>
            </a:pPr>
            <a:endParaRPr lang="da-DK" b="1" dirty="0"/>
          </a:p>
        </p:txBody>
      </p:sp>
      <p:sp>
        <p:nvSpPr>
          <p:cNvPr id="4" name="Pladsholder til slidenummer 3"/>
          <p:cNvSpPr>
            <a:spLocks noGrp="1"/>
          </p:cNvSpPr>
          <p:nvPr>
            <p:ph type="sldNum" sz="quarter" idx="5"/>
          </p:nvPr>
        </p:nvSpPr>
        <p:spPr/>
        <p:txBody>
          <a:bodyPr/>
          <a:lstStyle/>
          <a:p>
            <a:fld id="{2C851D94-5711-4DB0-8CD6-B7C0F68C992F}" type="slidenum">
              <a:rPr lang="en-GB" smtClean="0"/>
              <a:t>7</a:t>
            </a:fld>
            <a:endParaRPr lang="en-GB"/>
          </a:p>
        </p:txBody>
      </p:sp>
    </p:spTree>
    <p:extLst>
      <p:ext uri="{BB962C8B-B14F-4D97-AF65-F5344CB8AC3E}">
        <p14:creationId xmlns:p14="http://schemas.microsoft.com/office/powerpoint/2010/main" val="280726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C851D94-5711-4DB0-8CD6-B7C0F68C992F}" type="slidenum">
              <a:rPr lang="en-GB" smtClean="0"/>
              <a:t>9</a:t>
            </a:fld>
            <a:endParaRPr lang="en-GB"/>
          </a:p>
        </p:txBody>
      </p:sp>
    </p:spTree>
    <p:extLst>
      <p:ext uri="{BB962C8B-B14F-4D97-AF65-F5344CB8AC3E}">
        <p14:creationId xmlns:p14="http://schemas.microsoft.com/office/powerpoint/2010/main" val="71281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Den gode historie </a:t>
            </a:r>
          </a:p>
          <a:p>
            <a:pPr marL="171450" indent="-171450">
              <a:buFont typeface="Arial" panose="020B0604020202020204" pitchFamily="34" charset="0"/>
              <a:buChar char="•"/>
            </a:pPr>
            <a:r>
              <a:rPr lang="da-DK" dirty="0"/>
              <a:t>Der har været store udsving i bevilligede midler til videnskabelige formål inden for jordbrugs- og veterinærvidenskab. Det skaber en vis uvis i forskningsmiljøet, fordi der det ene år bliver bevilliget 46 mio. kr. og det næste år 554 mio. kr.  </a:t>
            </a:r>
          </a:p>
          <a:p>
            <a:endParaRPr lang="da-DK" dirty="0"/>
          </a:p>
        </p:txBody>
      </p:sp>
      <p:sp>
        <p:nvSpPr>
          <p:cNvPr id="4" name="Pladsholder til slidenummer 3"/>
          <p:cNvSpPr>
            <a:spLocks noGrp="1"/>
          </p:cNvSpPr>
          <p:nvPr>
            <p:ph type="sldNum" sz="quarter" idx="5"/>
          </p:nvPr>
        </p:nvSpPr>
        <p:spPr/>
        <p:txBody>
          <a:bodyPr/>
          <a:lstStyle/>
          <a:p>
            <a:fld id="{2C851D94-5711-4DB0-8CD6-B7C0F68C992F}" type="slidenum">
              <a:rPr lang="en-GB" smtClean="0"/>
              <a:t>10</a:t>
            </a:fld>
            <a:endParaRPr lang="en-GB"/>
          </a:p>
        </p:txBody>
      </p:sp>
    </p:spTree>
    <p:extLst>
      <p:ext uri="{BB962C8B-B14F-4D97-AF65-F5344CB8AC3E}">
        <p14:creationId xmlns:p14="http://schemas.microsoft.com/office/powerpoint/2010/main" val="1043405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8"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01-09-2023</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01-09-2023</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01-09-2023</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01-09-2023</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30"/>
          </p:nvPr>
        </p:nvSpPr>
        <p:spPr>
          <a:xfrm>
            <a:off x="554038" y="6205995"/>
            <a:ext cx="2178000" cy="180000"/>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01-09-2023</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01-09-2023</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01-09-2023</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01-09-2023</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01-09-2023</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01-09-2023</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01-09-2023</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01-09-2023</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01-09-2023</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01-09-2023</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83937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16"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7" name="Billede 3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01-09-2023</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01-09-2023</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01-09-2023</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01-09-2023</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01-09-2023</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26"/>
          </p:nvPr>
        </p:nvSpPr>
        <p:spPr>
          <a:xfrm>
            <a:off x="486802" y="6030098"/>
            <a:ext cx="1325521" cy="525104"/>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 slide - SEGES Logo hvidt">
    <p:bg>
      <p:bgPr>
        <a:solidFill>
          <a:schemeClr val="tx2"/>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5"/>
          </a:xfrm>
          <a:prstGeom prst="rect">
            <a:avLst/>
          </a:prstGeom>
        </p:spPr>
      </p:pic>
      <p:sp>
        <p:nvSpPr>
          <p:cNvPr id="9"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Breaker slide - SEGES Logo grønt">
    <p:bg>
      <p:bgPr>
        <a:solidFill>
          <a:schemeClr val="accent3"/>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pic>
        <p:nvPicPr>
          <p:cNvPr id="11" name="Picture 10"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Picture 49" descr="LF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01-09-2023</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01-09-2023</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01-09-2023</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01-09-2023</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8121293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01-09-2023</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01-09-2023</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01-09-2023</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51" r:id="rId18"/>
    <p:sldLayoutId id="2147483752" r:id="rId19"/>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76B59F-7996-4CCE-9AFE-E11202B7CB90}"/>
              </a:ext>
            </a:extLst>
          </p:cNvPr>
          <p:cNvSpPr>
            <a:spLocks noGrp="1"/>
          </p:cNvSpPr>
          <p:nvPr>
            <p:ph type="title"/>
          </p:nvPr>
        </p:nvSpPr>
        <p:spPr/>
        <p:txBody>
          <a:bodyPr/>
          <a:lstStyle/>
          <a:p>
            <a:r>
              <a:rPr lang="da-DK" sz="2000" dirty="0"/>
              <a:t>Finanslovens bevillinger til ‘Almen videnskabelig udvikling – jordbrugs- og veterinærvidenskab’ og ‘Landbrug, skovbrug, jagt og fiskeri’ opgjort i mio. kr. i faste priser</a:t>
            </a:r>
          </a:p>
        </p:txBody>
      </p:sp>
      <p:sp>
        <p:nvSpPr>
          <p:cNvPr id="9" name="Pladsholder til tekst 8">
            <a:extLst>
              <a:ext uri="{FF2B5EF4-FFF2-40B4-BE49-F238E27FC236}">
                <a16:creationId xmlns:a16="http://schemas.microsoft.com/office/drawing/2014/main" id="{38523293-AD50-4EA7-8873-B29FA5389A62}"/>
              </a:ext>
            </a:extLst>
          </p:cNvPr>
          <p:cNvSpPr>
            <a:spLocks noGrp="1"/>
          </p:cNvSpPr>
          <p:nvPr>
            <p:ph type="body" sz="quarter" idx="25"/>
          </p:nvPr>
        </p:nvSpPr>
        <p:spPr/>
        <p:txBody>
          <a:bodyPr/>
          <a:lstStyle/>
          <a:p>
            <a:endParaRPr lang="da-DK"/>
          </a:p>
        </p:txBody>
      </p:sp>
      <p:sp>
        <p:nvSpPr>
          <p:cNvPr id="8" name="Pladsholder til tekst 7">
            <a:extLst>
              <a:ext uri="{FF2B5EF4-FFF2-40B4-BE49-F238E27FC236}">
                <a16:creationId xmlns:a16="http://schemas.microsoft.com/office/drawing/2014/main" id="{C197617C-FD02-4556-AF0C-4CFB72ED1D0C}"/>
              </a:ext>
            </a:extLst>
          </p:cNvPr>
          <p:cNvSpPr>
            <a:spLocks noGrp="1"/>
          </p:cNvSpPr>
          <p:nvPr>
            <p:ph type="body" sz="quarter" idx="24"/>
          </p:nvPr>
        </p:nvSpPr>
        <p:spPr/>
        <p:txBody>
          <a:bodyPr/>
          <a:lstStyle/>
          <a:p>
            <a:endParaRPr lang="da-DK"/>
          </a:p>
        </p:txBody>
      </p:sp>
      <p:graphicFrame>
        <p:nvGraphicFramePr>
          <p:cNvPr id="2" name="Pladsholder til indhold 1">
            <a:extLst>
              <a:ext uri="{FF2B5EF4-FFF2-40B4-BE49-F238E27FC236}">
                <a16:creationId xmlns:a16="http://schemas.microsoft.com/office/drawing/2014/main" id="{B446C426-ACF5-63E4-5EF3-1436A8FF6F68}"/>
              </a:ext>
            </a:extLst>
          </p:cNvPr>
          <p:cNvGraphicFramePr>
            <a:graphicFrameLocks noGrp="1"/>
          </p:cNvGraphicFramePr>
          <p:nvPr>
            <p:ph sz="quarter" idx="21"/>
            <p:extLst>
              <p:ext uri="{D42A27DB-BD31-4B8C-83A1-F6EECF244321}">
                <p14:modId xmlns:p14="http://schemas.microsoft.com/office/powerpoint/2010/main" val="569349533"/>
              </p:ext>
            </p:extLst>
          </p:nvPr>
        </p:nvGraphicFramePr>
        <p:xfrm>
          <a:off x="529792" y="1536658"/>
          <a:ext cx="10467143" cy="4537816"/>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felt 2">
            <a:extLst>
              <a:ext uri="{FF2B5EF4-FFF2-40B4-BE49-F238E27FC236}">
                <a16:creationId xmlns:a16="http://schemas.microsoft.com/office/drawing/2014/main" id="{75617BC7-187B-98AF-0708-24D9F228D6AD}"/>
              </a:ext>
            </a:extLst>
          </p:cNvPr>
          <p:cNvSpPr txBox="1"/>
          <p:nvPr/>
        </p:nvSpPr>
        <p:spPr>
          <a:xfrm>
            <a:off x="3121482" y="5486858"/>
            <a:ext cx="4202349" cy="169277"/>
          </a:xfrm>
          <a:prstGeom prst="rect">
            <a:avLst/>
          </a:prstGeom>
          <a:noFill/>
        </p:spPr>
        <p:txBody>
          <a:bodyPr wrap="square" lIns="0" tIns="0" rIns="0" bIns="0" rtlCol="0">
            <a:spAutoFit/>
          </a:bodyPr>
          <a:lstStyle/>
          <a:p>
            <a:r>
              <a:rPr lang="da-DK" sz="1100" dirty="0"/>
              <a:t>Kilde: Danmarks Statistik, FOUBUD5</a:t>
            </a:r>
          </a:p>
        </p:txBody>
      </p:sp>
    </p:spTree>
    <p:extLst>
      <p:ext uri="{BB962C8B-B14F-4D97-AF65-F5344CB8AC3E}">
        <p14:creationId xmlns:p14="http://schemas.microsoft.com/office/powerpoint/2010/main" val="186549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7C5C5-F6A5-8B5D-1C4E-057EFC5CCE5C}"/>
              </a:ext>
            </a:extLst>
          </p:cNvPr>
          <p:cNvSpPr>
            <a:spLocks noGrp="1"/>
          </p:cNvSpPr>
          <p:nvPr>
            <p:ph type="title"/>
          </p:nvPr>
        </p:nvSpPr>
        <p:spPr>
          <a:xfrm>
            <a:off x="656252" y="392885"/>
            <a:ext cx="9645339" cy="711638"/>
          </a:xfrm>
        </p:spPr>
        <p:txBody>
          <a:bodyPr/>
          <a:lstStyle/>
          <a:p>
            <a:r>
              <a:rPr lang="da-DK" dirty="0"/>
              <a:t>Bevilligede midler fra alle private fonde til videnskabelige formål inden for </a:t>
            </a:r>
            <a:r>
              <a:rPr lang="da-DK" baseline="0" dirty="0"/>
              <a:t>jordbrugs- og veterinærvidenskab opgjort</a:t>
            </a:r>
            <a:r>
              <a:rPr lang="da-DK" dirty="0"/>
              <a:t> i mio. kr.</a:t>
            </a:r>
          </a:p>
        </p:txBody>
      </p:sp>
      <p:sp>
        <p:nvSpPr>
          <p:cNvPr id="4" name="Pladsholder til tekst 3">
            <a:extLst>
              <a:ext uri="{FF2B5EF4-FFF2-40B4-BE49-F238E27FC236}">
                <a16:creationId xmlns:a16="http://schemas.microsoft.com/office/drawing/2014/main" id="{8EBD4292-E19E-4427-8AB9-417676D1BD0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05AF3ED-BF67-762C-36E7-FDAFE5531022}"/>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4396ACE0-6CF9-0F83-101C-A137E1AA0575}"/>
              </a:ext>
            </a:extLst>
          </p:cNvPr>
          <p:cNvGraphicFramePr>
            <a:graphicFrameLocks noGrp="1"/>
          </p:cNvGraphicFramePr>
          <p:nvPr>
            <p:ph sz="quarter" idx="21"/>
            <p:extLst>
              <p:ext uri="{D42A27DB-BD31-4B8C-83A1-F6EECF244321}">
                <p14:modId xmlns:p14="http://schemas.microsoft.com/office/powerpoint/2010/main" val="3052015012"/>
              </p:ext>
            </p:extLst>
          </p:nvPr>
        </p:nvGraphicFramePr>
        <p:xfrm>
          <a:off x="542925" y="1481306"/>
          <a:ext cx="10118590"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1F94E87A-8A77-DEA5-DA56-7DE54BE6B943}"/>
              </a:ext>
            </a:extLst>
          </p:cNvPr>
          <p:cNvSpPr txBox="1"/>
          <p:nvPr/>
        </p:nvSpPr>
        <p:spPr>
          <a:xfrm>
            <a:off x="943583" y="5767784"/>
            <a:ext cx="5369668" cy="169277"/>
          </a:xfrm>
          <a:prstGeom prst="rect">
            <a:avLst/>
          </a:prstGeom>
          <a:noFill/>
        </p:spPr>
        <p:txBody>
          <a:bodyPr wrap="square" lIns="0" tIns="0" rIns="0" bIns="0" rtlCol="0">
            <a:spAutoFit/>
          </a:bodyPr>
          <a:lstStyle/>
          <a:p>
            <a:r>
              <a:rPr lang="da-DK" sz="1100" dirty="0"/>
              <a:t>Kilde: Fondens videnscenter via særkørsel fra Danmarks Statistik</a:t>
            </a:r>
          </a:p>
        </p:txBody>
      </p:sp>
    </p:spTree>
    <p:extLst>
      <p:ext uri="{BB962C8B-B14F-4D97-AF65-F5344CB8AC3E}">
        <p14:creationId xmlns:p14="http://schemas.microsoft.com/office/powerpoint/2010/main" val="86662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11840-73FC-7DBD-51C6-73D4FAA36FC3}"/>
              </a:ext>
            </a:extLst>
          </p:cNvPr>
          <p:cNvSpPr>
            <a:spLocks noGrp="1"/>
          </p:cNvSpPr>
          <p:nvPr>
            <p:ph type="title"/>
          </p:nvPr>
        </p:nvSpPr>
        <p:spPr>
          <a:xfrm>
            <a:off x="529792" y="392885"/>
            <a:ext cx="9385731" cy="502060"/>
          </a:xfrm>
        </p:spPr>
        <p:txBody>
          <a:bodyPr/>
          <a:lstStyle/>
          <a:p>
            <a:r>
              <a:rPr lang="da-DK" dirty="0"/>
              <a:t>Horizon 2020</a:t>
            </a:r>
            <a:br>
              <a:rPr lang="da-DK" dirty="0"/>
            </a:br>
            <a:r>
              <a:rPr lang="da-DK" dirty="0"/>
              <a:t>Søjle 3</a:t>
            </a:r>
            <a:r>
              <a:rPr lang="da-DK" baseline="0" dirty="0"/>
              <a:t> Samfundsudfordringer: </a:t>
            </a:r>
            <a:r>
              <a:rPr lang="da-DK" dirty="0"/>
              <a:t>Andel af tilskud til Danmark </a:t>
            </a:r>
            <a:br>
              <a:rPr lang="da-DK" dirty="0"/>
            </a:br>
            <a:endParaRPr lang="da-DK" dirty="0"/>
          </a:p>
        </p:txBody>
      </p:sp>
      <p:sp>
        <p:nvSpPr>
          <p:cNvPr id="4" name="Pladsholder til tekst 3">
            <a:extLst>
              <a:ext uri="{FF2B5EF4-FFF2-40B4-BE49-F238E27FC236}">
                <a16:creationId xmlns:a16="http://schemas.microsoft.com/office/drawing/2014/main" id="{7E38B029-AAFE-DFD4-045F-D56FDF3D5C10}"/>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CFA2B8B8-0EB3-745F-A6DF-C37F70072283}"/>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5AADA3A5-44D0-A080-257B-17424DB661C0}"/>
              </a:ext>
            </a:extLst>
          </p:cNvPr>
          <p:cNvGraphicFramePr>
            <a:graphicFrameLocks noGrp="1"/>
          </p:cNvGraphicFramePr>
          <p:nvPr>
            <p:ph sz="quarter" idx="21"/>
            <p:extLst>
              <p:ext uri="{D42A27DB-BD31-4B8C-83A1-F6EECF244321}">
                <p14:modId xmlns:p14="http://schemas.microsoft.com/office/powerpoint/2010/main" val="2968999040"/>
              </p:ext>
            </p:extLst>
          </p:nvPr>
        </p:nvGraphicFramePr>
        <p:xfrm>
          <a:off x="542925" y="797668"/>
          <a:ext cx="10964896" cy="48998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BD4C3B24-ECE8-6953-9BBF-E9BF849370FB}"/>
              </a:ext>
            </a:extLst>
          </p:cNvPr>
          <p:cNvSpPr txBox="1"/>
          <p:nvPr/>
        </p:nvSpPr>
        <p:spPr>
          <a:xfrm>
            <a:off x="1342417" y="5554723"/>
            <a:ext cx="6507804" cy="338554"/>
          </a:xfrm>
          <a:prstGeom prst="rect">
            <a:avLst/>
          </a:prstGeom>
          <a:noFill/>
        </p:spPr>
        <p:txBody>
          <a:bodyPr wrap="square" lIns="0" tIns="0" rIns="0" bIns="0" rtlCol="0">
            <a:spAutoFit/>
          </a:bodyPr>
          <a:lstStyle/>
          <a:p>
            <a:r>
              <a:rPr lang="da-DK" sz="1100"/>
              <a:t>Kilde: </a:t>
            </a:r>
            <a:r>
              <a:rPr lang="da-DK" sz="1100" dirty="0"/>
              <a:t>Uddannelses- og forskningsministeriet</a:t>
            </a:r>
          </a:p>
          <a:p>
            <a:endParaRPr lang="da-DK" sz="1100" dirty="0"/>
          </a:p>
        </p:txBody>
      </p:sp>
    </p:spTree>
    <p:extLst>
      <p:ext uri="{BB962C8B-B14F-4D97-AF65-F5344CB8AC3E}">
        <p14:creationId xmlns:p14="http://schemas.microsoft.com/office/powerpoint/2010/main" val="93725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63583B4-ECD1-F4FA-FF77-D74CA1DF4609}"/>
              </a:ext>
            </a:extLst>
          </p:cNvPr>
          <p:cNvSpPr>
            <a:spLocks noGrp="1"/>
          </p:cNvSpPr>
          <p:nvPr>
            <p:ph type="title"/>
          </p:nvPr>
        </p:nvSpPr>
        <p:spPr>
          <a:xfrm>
            <a:off x="529792" y="220181"/>
            <a:ext cx="9385731" cy="711638"/>
          </a:xfrm>
        </p:spPr>
        <p:txBody>
          <a:bodyPr/>
          <a:lstStyle/>
          <a:p>
            <a:r>
              <a:rPr lang="en-US" dirty="0"/>
              <a:t>Impact </a:t>
            </a:r>
            <a:r>
              <a:rPr lang="da-DK" dirty="0"/>
              <a:t>af Dansk forskning </a:t>
            </a:r>
          </a:p>
        </p:txBody>
      </p:sp>
      <p:pic>
        <p:nvPicPr>
          <p:cNvPr id="7" name="Pladsholder til indhold 6" descr="Et billede, der indeholder diagram">
            <a:extLst>
              <a:ext uri="{FF2B5EF4-FFF2-40B4-BE49-F238E27FC236}">
                <a16:creationId xmlns:a16="http://schemas.microsoft.com/office/drawing/2014/main" id="{638C019F-7184-8B07-8107-7AEC30B346A4}"/>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tretch>
            <a:fillRect/>
          </a:stretch>
        </p:blipFill>
        <p:spPr>
          <a:xfrm>
            <a:off x="3376919" y="931819"/>
            <a:ext cx="6965814" cy="4931831"/>
          </a:xfrm>
          <a:noFill/>
        </p:spPr>
      </p:pic>
      <p:sp>
        <p:nvSpPr>
          <p:cNvPr id="14" name="Text Placeholder 3">
            <a:extLst>
              <a:ext uri="{FF2B5EF4-FFF2-40B4-BE49-F238E27FC236}">
                <a16:creationId xmlns:a16="http://schemas.microsoft.com/office/drawing/2014/main" id="{140A17AE-C53D-66A8-B702-AD7958CED801}"/>
              </a:ext>
            </a:extLst>
          </p:cNvPr>
          <p:cNvSpPr>
            <a:spLocks noGrp="1"/>
          </p:cNvSpPr>
          <p:nvPr>
            <p:ph type="body" sz="quarter" idx="25"/>
          </p:nvPr>
        </p:nvSpPr>
        <p:spPr>
          <a:xfrm>
            <a:off x="0" y="0"/>
            <a:ext cx="216000" cy="5724000"/>
          </a:xfrm>
        </p:spPr>
        <p:txBody>
          <a:bodyPr/>
          <a:lstStyle/>
          <a:p>
            <a:endParaRPr lang="en-US"/>
          </a:p>
        </p:txBody>
      </p:sp>
      <p:sp>
        <p:nvSpPr>
          <p:cNvPr id="16" name="Text Placeholder 4">
            <a:extLst>
              <a:ext uri="{FF2B5EF4-FFF2-40B4-BE49-F238E27FC236}">
                <a16:creationId xmlns:a16="http://schemas.microsoft.com/office/drawing/2014/main" id="{46E94627-33F5-29F7-92CC-C66FFED08413}"/>
              </a:ext>
            </a:extLst>
          </p:cNvPr>
          <p:cNvSpPr>
            <a:spLocks noGrp="1"/>
          </p:cNvSpPr>
          <p:nvPr>
            <p:ph type="body" sz="quarter" idx="24"/>
          </p:nvPr>
        </p:nvSpPr>
        <p:spPr>
          <a:xfrm>
            <a:off x="0" y="5706000"/>
            <a:ext cx="216000" cy="1152000"/>
          </a:xfrm>
        </p:spPr>
        <p:txBody>
          <a:bodyPr/>
          <a:lstStyle/>
          <a:p>
            <a:endParaRPr lang="en-US"/>
          </a:p>
        </p:txBody>
      </p:sp>
      <p:sp>
        <p:nvSpPr>
          <p:cNvPr id="2" name="Ellipse 1">
            <a:extLst>
              <a:ext uri="{FF2B5EF4-FFF2-40B4-BE49-F238E27FC236}">
                <a16:creationId xmlns:a16="http://schemas.microsoft.com/office/drawing/2014/main" id="{742A6FA4-BCFC-A2BB-9EF1-5062EE1D8DFA}"/>
              </a:ext>
            </a:extLst>
          </p:cNvPr>
          <p:cNvSpPr/>
          <p:nvPr/>
        </p:nvSpPr>
        <p:spPr>
          <a:xfrm rot="8588341">
            <a:off x="4285290" y="4846283"/>
            <a:ext cx="376529" cy="1011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solidFill>
                <a:srgbClr val="FF0000"/>
              </a:solidFill>
            </a:endParaRPr>
          </a:p>
        </p:txBody>
      </p:sp>
    </p:spTree>
    <p:extLst>
      <p:ext uri="{BB962C8B-B14F-4D97-AF65-F5344CB8AC3E}">
        <p14:creationId xmlns:p14="http://schemas.microsoft.com/office/powerpoint/2010/main" val="165316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8C966-F89E-8608-3766-0040B7C16896}"/>
              </a:ext>
            </a:extLst>
          </p:cNvPr>
          <p:cNvSpPr>
            <a:spLocks noGrp="1"/>
          </p:cNvSpPr>
          <p:nvPr>
            <p:ph type="title"/>
          </p:nvPr>
        </p:nvSpPr>
        <p:spPr/>
        <p:txBody>
          <a:bodyPr/>
          <a:lstStyle/>
          <a:p>
            <a:r>
              <a:rPr lang="da-DK" dirty="0"/>
              <a:t>Indeks for </a:t>
            </a:r>
            <a:r>
              <a:rPr lang="da-DK" dirty="0" err="1"/>
              <a:t>FoU</a:t>
            </a:r>
            <a:r>
              <a:rPr lang="da-DK" dirty="0"/>
              <a:t>-årsværk i den offentlige sektor efter hovedfag</a:t>
            </a:r>
          </a:p>
        </p:txBody>
      </p:sp>
      <p:sp>
        <p:nvSpPr>
          <p:cNvPr id="4" name="Pladsholder til tekst 3">
            <a:extLst>
              <a:ext uri="{FF2B5EF4-FFF2-40B4-BE49-F238E27FC236}">
                <a16:creationId xmlns:a16="http://schemas.microsoft.com/office/drawing/2014/main" id="{8BC4514F-C64B-99B9-300C-4EEBD950E18C}"/>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ABEA22B-3762-B90C-0228-6F147C94EE60}"/>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0BCB305B-4896-F6C8-3FCF-6C0CF4E75930}"/>
              </a:ext>
            </a:extLst>
          </p:cNvPr>
          <p:cNvGraphicFramePr>
            <a:graphicFrameLocks noGrp="1"/>
          </p:cNvGraphicFramePr>
          <p:nvPr>
            <p:ph sz="quarter" idx="21"/>
            <p:extLst>
              <p:ext uri="{D42A27DB-BD31-4B8C-83A1-F6EECF244321}">
                <p14:modId xmlns:p14="http://schemas.microsoft.com/office/powerpoint/2010/main" val="1060937177"/>
              </p:ext>
            </p:extLst>
          </p:nvPr>
        </p:nvGraphicFramePr>
        <p:xfrm>
          <a:off x="435920" y="1354847"/>
          <a:ext cx="10838437" cy="4617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634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a:extLst>
              <a:ext uri="{FF2B5EF4-FFF2-40B4-BE49-F238E27FC236}">
                <a16:creationId xmlns:a16="http://schemas.microsoft.com/office/drawing/2014/main" id="{8AAA1FD9-B8F1-BE6F-4492-16D4E632D9D3}"/>
              </a:ext>
            </a:extLst>
          </p:cNvPr>
          <p:cNvGraphicFramePr>
            <a:graphicFrameLocks noGrp="1"/>
          </p:cNvGraphicFramePr>
          <p:nvPr>
            <p:ph sz="quarter" idx="21"/>
            <p:extLst>
              <p:ext uri="{D42A27DB-BD31-4B8C-83A1-F6EECF244321}">
                <p14:modId xmlns:p14="http://schemas.microsoft.com/office/powerpoint/2010/main" val="1717042402"/>
              </p:ext>
            </p:extLst>
          </p:nvPr>
        </p:nvGraphicFramePr>
        <p:xfrm>
          <a:off x="637989" y="1269998"/>
          <a:ext cx="10945440" cy="468634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B02077D7-D92B-4E83-8C52-352C679BE8B7}"/>
              </a:ext>
            </a:extLst>
          </p:cNvPr>
          <p:cNvSpPr>
            <a:spLocks noGrp="1"/>
          </p:cNvSpPr>
          <p:nvPr>
            <p:ph type="title"/>
          </p:nvPr>
        </p:nvSpPr>
        <p:spPr/>
        <p:txBody>
          <a:bodyPr/>
          <a:lstStyle/>
          <a:p>
            <a:r>
              <a:rPr lang="da-DK" dirty="0"/>
              <a:t>Indeks for </a:t>
            </a:r>
            <a:r>
              <a:rPr lang="da-DK" dirty="0" err="1"/>
              <a:t>FoU</a:t>
            </a:r>
            <a:r>
              <a:rPr lang="da-DK" dirty="0"/>
              <a:t>-årsværk i den offentlige sektor efter udvalgte strategiområder</a:t>
            </a:r>
          </a:p>
        </p:txBody>
      </p:sp>
      <p:sp>
        <p:nvSpPr>
          <p:cNvPr id="4" name="Pladsholder til tekst 3">
            <a:extLst>
              <a:ext uri="{FF2B5EF4-FFF2-40B4-BE49-F238E27FC236}">
                <a16:creationId xmlns:a16="http://schemas.microsoft.com/office/drawing/2014/main" id="{7E09168F-4397-E91C-3194-77BA55BBB235}"/>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C8A1F814-B5EA-8EE8-A14C-52816B80170E}"/>
              </a:ext>
            </a:extLst>
          </p:cNvPr>
          <p:cNvSpPr>
            <a:spLocks noGrp="1"/>
          </p:cNvSpPr>
          <p:nvPr>
            <p:ph type="body" sz="quarter" idx="24"/>
          </p:nvPr>
        </p:nvSpPr>
        <p:spPr/>
        <p:txBody>
          <a:bodyPr/>
          <a:lstStyle/>
          <a:p>
            <a:endParaRPr lang="da-DK"/>
          </a:p>
        </p:txBody>
      </p:sp>
      <p:sp>
        <p:nvSpPr>
          <p:cNvPr id="7" name="Tekstfelt 6">
            <a:extLst>
              <a:ext uri="{FF2B5EF4-FFF2-40B4-BE49-F238E27FC236}">
                <a16:creationId xmlns:a16="http://schemas.microsoft.com/office/drawing/2014/main" id="{9A583564-133E-CFCC-32FB-066974202ECB}"/>
              </a:ext>
            </a:extLst>
          </p:cNvPr>
          <p:cNvSpPr txBox="1"/>
          <p:nvPr/>
        </p:nvSpPr>
        <p:spPr>
          <a:xfrm>
            <a:off x="3142034" y="6037179"/>
            <a:ext cx="5457217" cy="169277"/>
          </a:xfrm>
          <a:prstGeom prst="rect">
            <a:avLst/>
          </a:prstGeom>
          <a:noFill/>
        </p:spPr>
        <p:txBody>
          <a:bodyPr wrap="square" lIns="0" tIns="0" rIns="0" bIns="0" rtlCol="0">
            <a:spAutoFit/>
          </a:bodyPr>
          <a:lstStyle/>
          <a:p>
            <a:r>
              <a:rPr lang="da-DK" sz="1100" dirty="0"/>
              <a:t>Kilde: Danmarks Statistik, FOUOFF05, egne beregninger </a:t>
            </a:r>
          </a:p>
        </p:txBody>
      </p:sp>
    </p:spTree>
    <p:extLst>
      <p:ext uri="{BB962C8B-B14F-4D97-AF65-F5344CB8AC3E}">
        <p14:creationId xmlns:p14="http://schemas.microsoft.com/office/powerpoint/2010/main" val="409815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432E4-4675-F396-1131-EC521502BCD3}"/>
              </a:ext>
            </a:extLst>
          </p:cNvPr>
          <p:cNvSpPr>
            <a:spLocks noGrp="1"/>
          </p:cNvSpPr>
          <p:nvPr>
            <p:ph type="title"/>
          </p:nvPr>
        </p:nvSpPr>
        <p:spPr/>
        <p:txBody>
          <a:bodyPr/>
          <a:lstStyle/>
          <a:p>
            <a:r>
              <a:rPr lang="da-DK" dirty="0"/>
              <a:t>Indeks for </a:t>
            </a:r>
            <a:r>
              <a:rPr lang="da-DK" dirty="0" err="1"/>
              <a:t>FoU</a:t>
            </a:r>
            <a:r>
              <a:rPr lang="da-DK" dirty="0"/>
              <a:t>-omkostninger i mio. kr. i den offentlige sektor efter udvalgte strategiområder</a:t>
            </a:r>
          </a:p>
        </p:txBody>
      </p:sp>
      <p:sp>
        <p:nvSpPr>
          <p:cNvPr id="4" name="Pladsholder til tekst 3">
            <a:extLst>
              <a:ext uri="{FF2B5EF4-FFF2-40B4-BE49-F238E27FC236}">
                <a16:creationId xmlns:a16="http://schemas.microsoft.com/office/drawing/2014/main" id="{D6490A4C-6B84-4801-EE5E-AFDCA5A95A9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45194C4-E94E-99E7-2C42-2E01735ADFB0}"/>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A625FB25-1A81-35DA-07DD-729B63A8EA74}"/>
              </a:ext>
            </a:extLst>
          </p:cNvPr>
          <p:cNvGraphicFramePr>
            <a:graphicFrameLocks noGrp="1"/>
          </p:cNvGraphicFramePr>
          <p:nvPr>
            <p:ph sz="quarter" idx="21"/>
            <p:extLst>
              <p:ext uri="{D42A27DB-BD31-4B8C-83A1-F6EECF244321}">
                <p14:modId xmlns:p14="http://schemas.microsoft.com/office/powerpoint/2010/main" val="3859753101"/>
              </p:ext>
            </p:extLst>
          </p:nvPr>
        </p:nvGraphicFramePr>
        <p:xfrm>
          <a:off x="632212" y="1268732"/>
          <a:ext cx="11478723" cy="44552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8370770A-7BFA-6FAC-A670-4C2F6AA363B0}"/>
              </a:ext>
            </a:extLst>
          </p:cNvPr>
          <p:cNvSpPr txBox="1"/>
          <p:nvPr/>
        </p:nvSpPr>
        <p:spPr>
          <a:xfrm>
            <a:off x="3118636" y="5900912"/>
            <a:ext cx="4850066" cy="169277"/>
          </a:xfrm>
          <a:prstGeom prst="rect">
            <a:avLst/>
          </a:prstGeom>
          <a:noFill/>
        </p:spPr>
        <p:txBody>
          <a:bodyPr wrap="square" lIns="0" tIns="0" rIns="0" bIns="0" rtlCol="0">
            <a:spAutoFit/>
          </a:bodyPr>
          <a:lstStyle/>
          <a:p>
            <a:r>
              <a:rPr lang="da-DK" sz="1100" dirty="0"/>
              <a:t>Kilde: Danmarks Statistik, FOUOFF05, egne beregninger </a:t>
            </a:r>
          </a:p>
        </p:txBody>
      </p:sp>
    </p:spTree>
    <p:extLst>
      <p:ext uri="{BB962C8B-B14F-4D97-AF65-F5344CB8AC3E}">
        <p14:creationId xmlns:p14="http://schemas.microsoft.com/office/powerpoint/2010/main" val="67587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0F839-D7B4-7000-ABA6-D7A79192786F}"/>
              </a:ext>
            </a:extLst>
          </p:cNvPr>
          <p:cNvSpPr>
            <a:spLocks noGrp="1"/>
          </p:cNvSpPr>
          <p:nvPr>
            <p:ph type="title"/>
          </p:nvPr>
        </p:nvSpPr>
        <p:spPr/>
        <p:txBody>
          <a:bodyPr/>
          <a:lstStyle/>
          <a:p>
            <a:r>
              <a:rPr lang="da-DK" dirty="0"/>
              <a:t>Indeks for </a:t>
            </a:r>
            <a:r>
              <a:rPr lang="da-DK" dirty="0" err="1"/>
              <a:t>FoU</a:t>
            </a:r>
            <a:r>
              <a:rPr lang="da-DK" dirty="0"/>
              <a:t>-årsværk i den offentlige sektor efter videnskab</a:t>
            </a:r>
          </a:p>
        </p:txBody>
      </p:sp>
      <p:sp>
        <p:nvSpPr>
          <p:cNvPr id="4" name="Pladsholder til tekst 3">
            <a:extLst>
              <a:ext uri="{FF2B5EF4-FFF2-40B4-BE49-F238E27FC236}">
                <a16:creationId xmlns:a16="http://schemas.microsoft.com/office/drawing/2014/main" id="{058054D0-B674-B2E1-BF5C-AD655867D93D}"/>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81592441-4651-0714-2803-717D3ADEEBF1}"/>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1BD37CC0-6E1A-05FD-8417-C7902644D512}"/>
              </a:ext>
            </a:extLst>
          </p:cNvPr>
          <p:cNvGraphicFramePr>
            <a:graphicFrameLocks noGrp="1"/>
          </p:cNvGraphicFramePr>
          <p:nvPr>
            <p:ph sz="quarter" idx="21"/>
            <p:extLst>
              <p:ext uri="{D42A27DB-BD31-4B8C-83A1-F6EECF244321}">
                <p14:modId xmlns:p14="http://schemas.microsoft.com/office/powerpoint/2010/main" val="1020761714"/>
              </p:ext>
            </p:extLst>
          </p:nvPr>
        </p:nvGraphicFramePr>
        <p:xfrm>
          <a:off x="447387" y="1225686"/>
          <a:ext cx="11295637" cy="4912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794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B7341-923B-784C-7EA1-130911D8C145}"/>
              </a:ext>
            </a:extLst>
          </p:cNvPr>
          <p:cNvSpPr>
            <a:spLocks noGrp="1"/>
          </p:cNvSpPr>
          <p:nvPr>
            <p:ph type="title"/>
          </p:nvPr>
        </p:nvSpPr>
        <p:spPr/>
        <p:txBody>
          <a:bodyPr/>
          <a:lstStyle/>
          <a:p>
            <a:r>
              <a:rPr lang="da-DK" dirty="0"/>
              <a:t>Indeks for FoU-omkostninger i alt i den offentlige sektor efter videnskab </a:t>
            </a:r>
          </a:p>
        </p:txBody>
      </p:sp>
      <p:sp>
        <p:nvSpPr>
          <p:cNvPr id="4" name="Pladsholder til tekst 3">
            <a:extLst>
              <a:ext uri="{FF2B5EF4-FFF2-40B4-BE49-F238E27FC236}">
                <a16:creationId xmlns:a16="http://schemas.microsoft.com/office/drawing/2014/main" id="{6391D1A3-B1C8-2F58-15FE-7FBC1FDB5DC4}"/>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3AC45F77-1F92-D927-3379-F1968A1F1990}"/>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03939239-7AEB-43BA-126D-06BBE9EBC2AE}"/>
              </a:ext>
            </a:extLst>
          </p:cNvPr>
          <p:cNvGraphicFramePr>
            <a:graphicFrameLocks noGrp="1"/>
          </p:cNvGraphicFramePr>
          <p:nvPr>
            <p:ph sz="quarter" idx="21"/>
            <p:extLst>
              <p:ext uri="{D42A27DB-BD31-4B8C-83A1-F6EECF244321}">
                <p14:modId xmlns:p14="http://schemas.microsoft.com/office/powerpoint/2010/main" val="2822363739"/>
              </p:ext>
            </p:extLst>
          </p:nvPr>
        </p:nvGraphicFramePr>
        <p:xfrm>
          <a:off x="352164" y="1425646"/>
          <a:ext cx="10657799" cy="4936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262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5925A-5DB2-A0F7-9ABB-6E01A4630B80}"/>
              </a:ext>
            </a:extLst>
          </p:cNvPr>
          <p:cNvSpPr>
            <a:spLocks noGrp="1"/>
          </p:cNvSpPr>
          <p:nvPr>
            <p:ph type="title"/>
          </p:nvPr>
        </p:nvSpPr>
        <p:spPr/>
        <p:txBody>
          <a:bodyPr/>
          <a:lstStyle/>
          <a:p>
            <a:r>
              <a:rPr lang="da-DK" dirty="0"/>
              <a:t>Procentvisandel af de forskellige fags finansiering fra danske virksomheder til </a:t>
            </a:r>
            <a:r>
              <a:rPr lang="da-DK" dirty="0" err="1"/>
              <a:t>FoU</a:t>
            </a:r>
            <a:r>
              <a:rPr lang="da-DK" dirty="0"/>
              <a:t>-omkostninger på de danske universiteter</a:t>
            </a:r>
          </a:p>
        </p:txBody>
      </p:sp>
      <p:sp>
        <p:nvSpPr>
          <p:cNvPr id="4" name="Pladsholder til tekst 3">
            <a:extLst>
              <a:ext uri="{FF2B5EF4-FFF2-40B4-BE49-F238E27FC236}">
                <a16:creationId xmlns:a16="http://schemas.microsoft.com/office/drawing/2014/main" id="{F3DA5C6F-0775-E4A9-B15A-292B7795BFF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69C1FBC-ED57-6994-3688-75C2EEBC7E29}"/>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DD5FB8A4-638E-F638-9CC5-B49851FBF2A4}"/>
              </a:ext>
            </a:extLst>
          </p:cNvPr>
          <p:cNvGraphicFramePr>
            <a:graphicFrameLocks noGrp="1"/>
          </p:cNvGraphicFramePr>
          <p:nvPr>
            <p:ph sz="quarter" idx="21"/>
            <p:extLst>
              <p:ext uri="{D42A27DB-BD31-4B8C-83A1-F6EECF244321}">
                <p14:modId xmlns:p14="http://schemas.microsoft.com/office/powerpoint/2010/main" val="4158987020"/>
              </p:ext>
            </p:extLst>
          </p:nvPr>
        </p:nvGraphicFramePr>
        <p:xfrm>
          <a:off x="283464" y="1549400"/>
          <a:ext cx="11640312"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E015E146-FDB7-C465-D7FF-A31A31B54AB2}"/>
              </a:ext>
            </a:extLst>
          </p:cNvPr>
          <p:cNvSpPr txBox="1"/>
          <p:nvPr/>
        </p:nvSpPr>
        <p:spPr>
          <a:xfrm>
            <a:off x="2470825" y="5405917"/>
            <a:ext cx="4640093" cy="169277"/>
          </a:xfrm>
          <a:prstGeom prst="rect">
            <a:avLst/>
          </a:prstGeom>
          <a:noFill/>
        </p:spPr>
        <p:txBody>
          <a:bodyPr wrap="square" lIns="0" tIns="0" rIns="0" bIns="0" rtlCol="0">
            <a:spAutoFit/>
          </a:bodyPr>
          <a:lstStyle/>
          <a:p>
            <a:r>
              <a:rPr lang="da-DK" sz="1100" dirty="0"/>
              <a:t>Kilde: Danmarks Statistik, FOUOFF09, egne beregninger </a:t>
            </a:r>
          </a:p>
        </p:txBody>
      </p:sp>
    </p:spTree>
    <p:extLst>
      <p:ext uri="{BB962C8B-B14F-4D97-AF65-F5344CB8AC3E}">
        <p14:creationId xmlns:p14="http://schemas.microsoft.com/office/powerpoint/2010/main" val="78313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602E8-9882-53F2-911B-4BE95B444A11}"/>
              </a:ext>
            </a:extLst>
          </p:cNvPr>
          <p:cNvSpPr>
            <a:spLocks noGrp="1"/>
          </p:cNvSpPr>
          <p:nvPr>
            <p:ph type="title"/>
          </p:nvPr>
        </p:nvSpPr>
        <p:spPr/>
        <p:txBody>
          <a:bodyPr/>
          <a:lstStyle/>
          <a:p>
            <a:r>
              <a:rPr lang="da-DK" dirty="0"/>
              <a:t>Udviklingen i finansieringen af </a:t>
            </a:r>
            <a:r>
              <a:rPr lang="da-DK" dirty="0" err="1"/>
              <a:t>FoU</a:t>
            </a:r>
            <a:r>
              <a:rPr lang="da-DK" dirty="0"/>
              <a:t>-omkostninger inden for jordbrugs- og veterinærvidenskab af danske virksomheder opgjort i mio. kr.</a:t>
            </a:r>
          </a:p>
        </p:txBody>
      </p:sp>
      <p:sp>
        <p:nvSpPr>
          <p:cNvPr id="4" name="Pladsholder til tekst 3">
            <a:extLst>
              <a:ext uri="{FF2B5EF4-FFF2-40B4-BE49-F238E27FC236}">
                <a16:creationId xmlns:a16="http://schemas.microsoft.com/office/drawing/2014/main" id="{785F7488-6665-734E-9151-0A583ECE7E30}"/>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C8B7E5C9-E939-2A63-A636-F577813A8E0D}"/>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AFC48E1E-4FFA-AF54-AF9B-4971D8F6AE43}"/>
              </a:ext>
            </a:extLst>
          </p:cNvPr>
          <p:cNvGraphicFramePr>
            <a:graphicFrameLocks noGrp="1"/>
          </p:cNvGraphicFramePr>
          <p:nvPr>
            <p:ph sz="quarter" idx="21"/>
            <p:extLst>
              <p:ext uri="{D42A27DB-BD31-4B8C-83A1-F6EECF244321}">
                <p14:modId xmlns:p14="http://schemas.microsoft.com/office/powerpoint/2010/main" val="2174066324"/>
              </p:ext>
            </p:extLst>
          </p:nvPr>
        </p:nvGraphicFramePr>
        <p:xfrm>
          <a:off x="1554601" y="1578564"/>
          <a:ext cx="9385300" cy="4148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BC1D1FF4-1604-5ACF-405F-8F53B086778C}"/>
              </a:ext>
            </a:extLst>
          </p:cNvPr>
          <p:cNvSpPr txBox="1"/>
          <p:nvPr/>
        </p:nvSpPr>
        <p:spPr>
          <a:xfrm>
            <a:off x="1803115" y="5595897"/>
            <a:ext cx="7489860" cy="261610"/>
          </a:xfrm>
          <a:prstGeom prst="rect">
            <a:avLst/>
          </a:prstGeom>
          <a:noFill/>
        </p:spPr>
        <p:txBody>
          <a:bodyPr wrap="square">
            <a:spAutoFit/>
          </a:bodyPr>
          <a:lstStyle/>
          <a:p>
            <a:r>
              <a:rPr lang="da-DK" sz="1100" dirty="0"/>
              <a:t>Kilde: Danmarks Statistik, FOUOFF09, egne beregninger </a:t>
            </a:r>
          </a:p>
        </p:txBody>
      </p:sp>
    </p:spTree>
    <p:extLst>
      <p:ext uri="{BB962C8B-B14F-4D97-AF65-F5344CB8AC3E}">
        <p14:creationId xmlns:p14="http://schemas.microsoft.com/office/powerpoint/2010/main" val="274751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398AA28-F155-FE0B-B3A4-FFF52E3EAB69}"/>
              </a:ext>
            </a:extLst>
          </p:cNvPr>
          <p:cNvSpPr>
            <a:spLocks noGrp="1"/>
          </p:cNvSpPr>
          <p:nvPr>
            <p:ph type="title"/>
          </p:nvPr>
        </p:nvSpPr>
        <p:spPr>
          <a:xfrm>
            <a:off x="529792" y="392885"/>
            <a:ext cx="9385731" cy="711638"/>
          </a:xfrm>
        </p:spPr>
        <p:txBody>
          <a:bodyPr/>
          <a:lstStyle/>
          <a:p>
            <a:r>
              <a:rPr lang="en-US" dirty="0"/>
              <a:t>Tilgang på Ph.d.-uddannelserne </a:t>
            </a:r>
          </a:p>
        </p:txBody>
      </p:sp>
      <p:sp>
        <p:nvSpPr>
          <p:cNvPr id="22" name="Text Placeholder 3">
            <a:extLst>
              <a:ext uri="{FF2B5EF4-FFF2-40B4-BE49-F238E27FC236}">
                <a16:creationId xmlns:a16="http://schemas.microsoft.com/office/drawing/2014/main" id="{AB157ECF-64C2-3BD3-ED3F-A9D2301B08EC}"/>
              </a:ext>
            </a:extLst>
          </p:cNvPr>
          <p:cNvSpPr>
            <a:spLocks noGrp="1"/>
          </p:cNvSpPr>
          <p:nvPr>
            <p:ph type="body" sz="quarter" idx="25"/>
          </p:nvPr>
        </p:nvSpPr>
        <p:spPr>
          <a:xfrm>
            <a:off x="0" y="0"/>
            <a:ext cx="216000" cy="5724000"/>
          </a:xfrm>
        </p:spPr>
        <p:txBody>
          <a:bodyPr/>
          <a:lstStyle/>
          <a:p>
            <a:endParaRPr lang="en-US"/>
          </a:p>
        </p:txBody>
      </p:sp>
      <p:sp>
        <p:nvSpPr>
          <p:cNvPr id="24" name="Text Placeholder 4">
            <a:extLst>
              <a:ext uri="{FF2B5EF4-FFF2-40B4-BE49-F238E27FC236}">
                <a16:creationId xmlns:a16="http://schemas.microsoft.com/office/drawing/2014/main" id="{8D16FD00-FBD4-7B3D-6729-2D931E456AA0}"/>
              </a:ext>
            </a:extLst>
          </p:cNvPr>
          <p:cNvSpPr>
            <a:spLocks noGrp="1"/>
          </p:cNvSpPr>
          <p:nvPr>
            <p:ph type="body" sz="quarter" idx="24"/>
          </p:nvPr>
        </p:nvSpPr>
        <p:spPr>
          <a:xfrm>
            <a:off x="0" y="5706000"/>
            <a:ext cx="216000" cy="1152000"/>
          </a:xfrm>
        </p:spPr>
        <p:txBody>
          <a:bodyPr/>
          <a:lstStyle/>
          <a:p>
            <a:endParaRPr lang="en-US"/>
          </a:p>
        </p:txBody>
      </p:sp>
      <p:graphicFrame>
        <p:nvGraphicFramePr>
          <p:cNvPr id="9" name="Pladsholder til indhold 8">
            <a:extLst>
              <a:ext uri="{FF2B5EF4-FFF2-40B4-BE49-F238E27FC236}">
                <a16:creationId xmlns:a16="http://schemas.microsoft.com/office/drawing/2014/main" id="{B8E3A2FB-7F91-B92A-E19F-E51D4B213F23}"/>
              </a:ext>
            </a:extLst>
          </p:cNvPr>
          <p:cNvGraphicFramePr>
            <a:graphicFrameLocks noGrp="1"/>
          </p:cNvGraphicFramePr>
          <p:nvPr>
            <p:ph sz="quarter" idx="21"/>
            <p:extLst>
              <p:ext uri="{D42A27DB-BD31-4B8C-83A1-F6EECF244321}">
                <p14:modId xmlns:p14="http://schemas.microsoft.com/office/powerpoint/2010/main" val="1695929741"/>
              </p:ext>
            </p:extLst>
          </p:nvPr>
        </p:nvGraphicFramePr>
        <p:xfrm>
          <a:off x="677916" y="1534886"/>
          <a:ext cx="10360197" cy="3417342"/>
        </p:xfrm>
        <a:graphic>
          <a:graphicData uri="http://schemas.openxmlformats.org/drawingml/2006/table">
            <a:tbl>
              <a:tblPr>
                <a:tableStyleId>{5C22544A-7EE6-4342-B048-85BDC9FD1C3A}</a:tableStyleId>
              </a:tblPr>
              <a:tblGrid>
                <a:gridCol w="3695267">
                  <a:extLst>
                    <a:ext uri="{9D8B030D-6E8A-4147-A177-3AD203B41FA5}">
                      <a16:colId xmlns:a16="http://schemas.microsoft.com/office/drawing/2014/main" val="2325309446"/>
                    </a:ext>
                  </a:extLst>
                </a:gridCol>
                <a:gridCol w="1103913">
                  <a:extLst>
                    <a:ext uri="{9D8B030D-6E8A-4147-A177-3AD203B41FA5}">
                      <a16:colId xmlns:a16="http://schemas.microsoft.com/office/drawing/2014/main" val="231384945"/>
                    </a:ext>
                  </a:extLst>
                </a:gridCol>
                <a:gridCol w="1103913">
                  <a:extLst>
                    <a:ext uri="{9D8B030D-6E8A-4147-A177-3AD203B41FA5}">
                      <a16:colId xmlns:a16="http://schemas.microsoft.com/office/drawing/2014/main" val="2100077994"/>
                    </a:ext>
                  </a:extLst>
                </a:gridCol>
                <a:gridCol w="1103913">
                  <a:extLst>
                    <a:ext uri="{9D8B030D-6E8A-4147-A177-3AD203B41FA5}">
                      <a16:colId xmlns:a16="http://schemas.microsoft.com/office/drawing/2014/main" val="1370665044"/>
                    </a:ext>
                  </a:extLst>
                </a:gridCol>
                <a:gridCol w="1103913">
                  <a:extLst>
                    <a:ext uri="{9D8B030D-6E8A-4147-A177-3AD203B41FA5}">
                      <a16:colId xmlns:a16="http://schemas.microsoft.com/office/drawing/2014/main" val="2420836409"/>
                    </a:ext>
                  </a:extLst>
                </a:gridCol>
                <a:gridCol w="1103913">
                  <a:extLst>
                    <a:ext uri="{9D8B030D-6E8A-4147-A177-3AD203B41FA5}">
                      <a16:colId xmlns:a16="http://schemas.microsoft.com/office/drawing/2014/main" val="733586535"/>
                    </a:ext>
                  </a:extLst>
                </a:gridCol>
                <a:gridCol w="1145365">
                  <a:extLst>
                    <a:ext uri="{9D8B030D-6E8A-4147-A177-3AD203B41FA5}">
                      <a16:colId xmlns:a16="http://schemas.microsoft.com/office/drawing/2014/main" val="3161683350"/>
                    </a:ext>
                  </a:extLst>
                </a:gridCol>
              </a:tblGrid>
              <a:tr h="337522">
                <a:tc>
                  <a:txBody>
                    <a:bodyPr/>
                    <a:lstStyle/>
                    <a:p>
                      <a:pPr algn="l" fontAlgn="b"/>
                      <a:r>
                        <a:rPr lang="da-DK" sz="1800" b="1" u="none" strike="noStrike" dirty="0">
                          <a:effectLst/>
                        </a:rPr>
                        <a:t>Tilgang på Ph.d.-uddannelserne</a:t>
                      </a:r>
                      <a:endParaRPr lang="da-DK" sz="1800" b="1" i="0" u="none" strike="noStrike" dirty="0">
                        <a:solidFill>
                          <a:srgbClr val="000000"/>
                        </a:solidFill>
                        <a:effectLst/>
                        <a:latin typeface="Calibri" panose="020F0502020204030204" pitchFamily="34" charset="0"/>
                      </a:endParaRPr>
                    </a:p>
                  </a:txBody>
                  <a:tcPr marL="15410" marR="15410" marT="15410" marB="0" anchor="b">
                    <a:lnB w="12700" cap="flat" cmpd="sng" algn="ctr">
                      <a:solidFill>
                        <a:schemeClr val="tx1"/>
                      </a:solidFill>
                      <a:prstDash val="solid"/>
                      <a:round/>
                      <a:headEnd type="none" w="med" len="med"/>
                      <a:tailEnd type="none" w="med" len="med"/>
                    </a:lnB>
                    <a:noFill/>
                  </a:tcPr>
                </a:tc>
                <a:tc>
                  <a:txBody>
                    <a:bodyPr/>
                    <a:lstStyle/>
                    <a:p>
                      <a:pPr algn="r" fontAlgn="b"/>
                      <a:endParaRPr lang="da-DK" sz="1800" b="0" i="0" u="none" strike="noStrike">
                        <a:solidFill>
                          <a:srgbClr val="000000"/>
                        </a:solidFill>
                        <a:effectLst/>
                        <a:latin typeface="Calibri" panose="020F0502020204030204" pitchFamily="34" charset="0"/>
                      </a:endParaRPr>
                    </a:p>
                  </a:txBody>
                  <a:tcPr marL="15410" marR="15410" marT="15410" marB="0" anchor="b">
                    <a:lnB w="12700" cap="flat" cmpd="sng" algn="ctr">
                      <a:solidFill>
                        <a:schemeClr val="tx1"/>
                      </a:solidFill>
                      <a:prstDash val="solid"/>
                      <a:round/>
                      <a:headEnd type="none" w="med" len="med"/>
                      <a:tailEnd type="none" w="med" len="med"/>
                    </a:lnB>
                    <a:noFill/>
                  </a:tcPr>
                </a:tc>
                <a:tc>
                  <a:txBody>
                    <a:bodyPr/>
                    <a:lstStyle/>
                    <a:p>
                      <a:pPr algn="r" fontAlgn="b"/>
                      <a:endParaRPr lang="da-DK" sz="1800" b="0" i="0" u="none" strike="noStrike">
                        <a:solidFill>
                          <a:srgbClr val="000000"/>
                        </a:solidFill>
                        <a:effectLst/>
                        <a:latin typeface="Calibri" panose="020F0502020204030204" pitchFamily="34" charset="0"/>
                      </a:endParaRPr>
                    </a:p>
                  </a:txBody>
                  <a:tcPr marL="15410" marR="15410" marT="15410" marB="0" anchor="b">
                    <a:lnB w="12700" cap="flat" cmpd="sng" algn="ctr">
                      <a:solidFill>
                        <a:schemeClr val="tx1"/>
                      </a:solidFill>
                      <a:prstDash val="solid"/>
                      <a:round/>
                      <a:headEnd type="none" w="med" len="med"/>
                      <a:tailEnd type="none" w="med" len="med"/>
                    </a:lnB>
                    <a:noFill/>
                  </a:tcPr>
                </a:tc>
                <a:tc>
                  <a:txBody>
                    <a:bodyPr/>
                    <a:lstStyle/>
                    <a:p>
                      <a:pPr algn="r" fontAlgn="b"/>
                      <a:endParaRPr lang="da-DK" sz="1800" b="0" i="0" u="none" strike="noStrike">
                        <a:solidFill>
                          <a:srgbClr val="000000"/>
                        </a:solidFill>
                        <a:effectLst/>
                        <a:latin typeface="Calibri" panose="020F0502020204030204" pitchFamily="34" charset="0"/>
                      </a:endParaRPr>
                    </a:p>
                  </a:txBody>
                  <a:tcPr marL="15410" marR="15410" marT="15410" marB="0" anchor="b">
                    <a:lnB w="12700" cap="flat" cmpd="sng" algn="ctr">
                      <a:solidFill>
                        <a:schemeClr val="tx1"/>
                      </a:solidFill>
                      <a:prstDash val="solid"/>
                      <a:round/>
                      <a:headEnd type="none" w="med" len="med"/>
                      <a:tailEnd type="none" w="med" len="med"/>
                    </a:lnB>
                    <a:noFill/>
                  </a:tcPr>
                </a:tc>
                <a:tc>
                  <a:txBody>
                    <a:bodyPr/>
                    <a:lstStyle/>
                    <a:p>
                      <a:pPr algn="r" fontAlgn="b"/>
                      <a:endParaRPr lang="da-DK" sz="1800" b="0" i="0" u="none" strike="noStrike">
                        <a:solidFill>
                          <a:srgbClr val="000000"/>
                        </a:solidFill>
                        <a:effectLst/>
                        <a:latin typeface="Calibri" panose="020F0502020204030204" pitchFamily="34" charset="0"/>
                      </a:endParaRPr>
                    </a:p>
                  </a:txBody>
                  <a:tcPr marL="15410" marR="15410" marT="15410" marB="0" anchor="b">
                    <a:lnB w="12700" cap="flat" cmpd="sng" algn="ctr">
                      <a:solidFill>
                        <a:schemeClr val="tx1"/>
                      </a:solidFill>
                      <a:prstDash val="solid"/>
                      <a:round/>
                      <a:headEnd type="none" w="med" len="med"/>
                      <a:tailEnd type="none" w="med" len="med"/>
                    </a:lnB>
                    <a:noFill/>
                  </a:tcPr>
                </a:tc>
                <a:tc>
                  <a:txBody>
                    <a:bodyPr/>
                    <a:lstStyle/>
                    <a:p>
                      <a:pPr algn="r" fontAlgn="b"/>
                      <a:endParaRPr lang="da-DK" sz="1800" b="0" i="0" u="none" strike="noStrike">
                        <a:solidFill>
                          <a:srgbClr val="000000"/>
                        </a:solidFill>
                        <a:effectLst/>
                        <a:latin typeface="Calibri" panose="020F0502020204030204" pitchFamily="34" charset="0"/>
                      </a:endParaRPr>
                    </a:p>
                  </a:txBody>
                  <a:tcPr marL="15410" marR="15410" marT="15410" marB="0" anchor="b">
                    <a:lnB w="12700" cap="flat" cmpd="sng" algn="ctr">
                      <a:solidFill>
                        <a:schemeClr val="tx1"/>
                      </a:solidFill>
                      <a:prstDash val="solid"/>
                      <a:round/>
                      <a:headEnd type="none" w="med" len="med"/>
                      <a:tailEnd type="none" w="med" len="med"/>
                    </a:lnB>
                    <a:noFill/>
                  </a:tcPr>
                </a:tc>
                <a:tc>
                  <a:txBody>
                    <a:bodyPr/>
                    <a:lstStyle/>
                    <a:p>
                      <a:pPr algn="l" fontAlgn="b"/>
                      <a:endParaRPr lang="da-DK" sz="1800" b="0" i="0" u="none" strike="noStrike" dirty="0">
                        <a:solidFill>
                          <a:srgbClr val="000000"/>
                        </a:solidFill>
                        <a:effectLst/>
                        <a:latin typeface="Calibri" panose="020F0502020204030204" pitchFamily="34" charset="0"/>
                      </a:endParaRPr>
                    </a:p>
                  </a:txBody>
                  <a:tcPr marL="15410" marR="15410" marT="1541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4685045"/>
                  </a:ext>
                </a:extLst>
              </a:tr>
              <a:tr h="337522">
                <a:tc>
                  <a:txBody>
                    <a:bodyPr/>
                    <a:lstStyle/>
                    <a:p>
                      <a:pPr algn="l" fontAlgn="b"/>
                      <a:endParaRPr lang="da-DK" sz="1800" b="0"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u="none" strike="noStrike" dirty="0">
                          <a:effectLst/>
                        </a:rPr>
                        <a:t>Antal</a:t>
                      </a:r>
                      <a:endParaRPr lang="da-DK" sz="1800" b="0"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a-DK" sz="1800" b="0"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a-DK" sz="1800" b="0"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a-DK" sz="1800" b="0" i="0" u="none" strike="noStrike">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a-DK" sz="1800" b="0"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u="none" strike="noStrike" dirty="0">
                          <a:effectLst/>
                        </a:rPr>
                        <a:t>pct.</a:t>
                      </a:r>
                      <a:endParaRPr lang="da-DK" sz="1800" b="0"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267146"/>
                  </a:ext>
                </a:extLst>
              </a:tr>
              <a:tr h="337522">
                <a:tc>
                  <a:txBody>
                    <a:bodyPr/>
                    <a:lstStyle/>
                    <a:p>
                      <a:pPr algn="l" fontAlgn="b"/>
                      <a:endParaRPr lang="da-DK" sz="1800" b="0"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b="1" u="none" strike="noStrike" dirty="0">
                          <a:effectLst/>
                        </a:rPr>
                        <a:t>2017</a:t>
                      </a:r>
                      <a:endParaRPr lang="da-DK" sz="1800" b="1"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b="1" u="none" strike="noStrike" dirty="0">
                          <a:effectLst/>
                        </a:rPr>
                        <a:t>2018</a:t>
                      </a:r>
                      <a:endParaRPr lang="da-DK" sz="1800" b="1"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b="1" u="none" strike="noStrike" dirty="0">
                          <a:effectLst/>
                        </a:rPr>
                        <a:t>2019</a:t>
                      </a:r>
                      <a:endParaRPr lang="da-DK" sz="1800" b="1"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b="1" u="none" strike="noStrike" dirty="0">
                          <a:effectLst/>
                        </a:rPr>
                        <a:t>2020</a:t>
                      </a:r>
                      <a:endParaRPr lang="da-DK" sz="1800" b="1"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b="1" u="none" strike="noStrike" dirty="0">
                          <a:effectLst/>
                        </a:rPr>
                        <a:t>2021</a:t>
                      </a:r>
                      <a:endParaRPr lang="da-DK" sz="1800" b="1"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800" b="1" u="none" strike="noStrike" dirty="0">
                          <a:effectLst/>
                        </a:rPr>
                        <a:t>2017-21</a:t>
                      </a:r>
                      <a:endParaRPr lang="da-DK" sz="1800" b="1" i="0" u="none" strike="noStrike" dirty="0">
                        <a:solidFill>
                          <a:srgbClr val="000000"/>
                        </a:solidFill>
                        <a:effectLst/>
                        <a:latin typeface="Calibri" panose="020F0502020204030204" pitchFamily="34" charset="0"/>
                      </a:endParaRPr>
                    </a:p>
                  </a:txBody>
                  <a:tcPr marL="15410" marR="15410" marT="1541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964678"/>
                  </a:ext>
                </a:extLst>
              </a:tr>
              <a:tr h="397597">
                <a:tc>
                  <a:txBody>
                    <a:bodyPr/>
                    <a:lstStyle/>
                    <a:p>
                      <a:pPr algn="l" fontAlgn="b"/>
                      <a:r>
                        <a:rPr lang="da-DK" sz="1800" u="none" strike="noStrike" dirty="0">
                          <a:effectLst/>
                        </a:rPr>
                        <a:t>Naturvidenskab</a:t>
                      </a:r>
                      <a:endParaRPr lang="da-DK" sz="1800" b="1" i="0" u="none" strike="noStrike" dirty="0">
                        <a:solidFill>
                          <a:srgbClr val="000000"/>
                        </a:solidFill>
                        <a:effectLst/>
                        <a:latin typeface="Calibri" panose="020F0502020204030204" pitchFamily="34" charset="0"/>
                      </a:endParaRPr>
                    </a:p>
                  </a:txBody>
                  <a:tcPr marL="15410" marR="15410" marT="15410" marB="0" anchor="b">
                    <a:lnT w="12700" cap="flat" cmpd="sng" algn="ctr">
                      <a:solidFill>
                        <a:schemeClr val="tx1"/>
                      </a:solidFill>
                      <a:prstDash val="solid"/>
                      <a:round/>
                      <a:headEnd type="none" w="med" len="med"/>
                      <a:tailEnd type="none" w="med" len="med"/>
                    </a:lnT>
                    <a:noFill/>
                  </a:tcPr>
                </a:tc>
                <a:tc>
                  <a:txBody>
                    <a:bodyPr/>
                    <a:lstStyle/>
                    <a:p>
                      <a:pPr algn="r" fontAlgn="b"/>
                      <a:r>
                        <a:rPr lang="da-DK" sz="1800" u="none" strike="noStrike" dirty="0">
                          <a:effectLst/>
                        </a:rPr>
                        <a:t>399</a:t>
                      </a:r>
                      <a:endParaRPr lang="da-DK" sz="1800" b="0" i="0" u="none" strike="noStrike" dirty="0">
                        <a:solidFill>
                          <a:srgbClr val="000000"/>
                        </a:solidFill>
                        <a:effectLst/>
                        <a:latin typeface="Calibri" panose="020F0502020204030204" pitchFamily="34" charset="0"/>
                      </a:endParaRPr>
                    </a:p>
                  </a:txBody>
                  <a:tcPr marL="15410" marR="15410" marT="15410" marB="0" anchor="b">
                    <a:lnT w="12700" cap="flat" cmpd="sng" algn="ctr">
                      <a:solidFill>
                        <a:schemeClr val="tx1"/>
                      </a:solidFill>
                      <a:prstDash val="solid"/>
                      <a:round/>
                      <a:headEnd type="none" w="med" len="med"/>
                      <a:tailEnd type="none" w="med" len="med"/>
                    </a:lnT>
                    <a:noFill/>
                  </a:tcPr>
                </a:tc>
                <a:tc>
                  <a:txBody>
                    <a:bodyPr/>
                    <a:lstStyle/>
                    <a:p>
                      <a:pPr algn="r" fontAlgn="b"/>
                      <a:r>
                        <a:rPr lang="da-DK" sz="1800" u="none" strike="noStrike" dirty="0">
                          <a:effectLst/>
                        </a:rPr>
                        <a:t>396</a:t>
                      </a:r>
                      <a:endParaRPr lang="da-DK" sz="1800" b="0" i="0" u="none" strike="noStrike" dirty="0">
                        <a:solidFill>
                          <a:srgbClr val="000000"/>
                        </a:solidFill>
                        <a:effectLst/>
                        <a:latin typeface="Calibri" panose="020F0502020204030204" pitchFamily="34" charset="0"/>
                      </a:endParaRPr>
                    </a:p>
                  </a:txBody>
                  <a:tcPr marL="15410" marR="15410" marT="15410" marB="0" anchor="b">
                    <a:lnT w="12700" cap="flat" cmpd="sng" algn="ctr">
                      <a:solidFill>
                        <a:schemeClr val="tx1"/>
                      </a:solidFill>
                      <a:prstDash val="solid"/>
                      <a:round/>
                      <a:headEnd type="none" w="med" len="med"/>
                      <a:tailEnd type="none" w="med" len="med"/>
                    </a:lnT>
                    <a:noFill/>
                  </a:tcPr>
                </a:tc>
                <a:tc>
                  <a:txBody>
                    <a:bodyPr/>
                    <a:lstStyle/>
                    <a:p>
                      <a:pPr algn="r" fontAlgn="b"/>
                      <a:r>
                        <a:rPr lang="da-DK" sz="1800" u="none" strike="noStrike" dirty="0">
                          <a:effectLst/>
                        </a:rPr>
                        <a:t>463</a:t>
                      </a:r>
                      <a:endParaRPr lang="da-DK" sz="1800" b="0" i="0" u="none" strike="noStrike" dirty="0">
                        <a:solidFill>
                          <a:srgbClr val="000000"/>
                        </a:solidFill>
                        <a:effectLst/>
                        <a:latin typeface="Calibri" panose="020F0502020204030204" pitchFamily="34" charset="0"/>
                      </a:endParaRPr>
                    </a:p>
                  </a:txBody>
                  <a:tcPr marL="15410" marR="15410" marT="15410" marB="0" anchor="b">
                    <a:lnT w="12700" cap="flat" cmpd="sng" algn="ctr">
                      <a:solidFill>
                        <a:schemeClr val="tx1"/>
                      </a:solidFill>
                      <a:prstDash val="solid"/>
                      <a:round/>
                      <a:headEnd type="none" w="med" len="med"/>
                      <a:tailEnd type="none" w="med" len="med"/>
                    </a:lnT>
                    <a:noFill/>
                  </a:tcPr>
                </a:tc>
                <a:tc>
                  <a:txBody>
                    <a:bodyPr/>
                    <a:lstStyle/>
                    <a:p>
                      <a:pPr algn="r" fontAlgn="b"/>
                      <a:r>
                        <a:rPr lang="da-DK" sz="1800" u="none" strike="noStrike" dirty="0">
                          <a:effectLst/>
                        </a:rPr>
                        <a:t>470</a:t>
                      </a:r>
                      <a:endParaRPr lang="da-DK" sz="1800" b="0" i="0" u="none" strike="noStrike" dirty="0">
                        <a:solidFill>
                          <a:srgbClr val="000000"/>
                        </a:solidFill>
                        <a:effectLst/>
                        <a:latin typeface="Calibri" panose="020F0502020204030204" pitchFamily="34" charset="0"/>
                      </a:endParaRPr>
                    </a:p>
                  </a:txBody>
                  <a:tcPr marL="15410" marR="15410" marT="15410" marB="0" anchor="b">
                    <a:lnT w="12700" cap="flat" cmpd="sng" algn="ctr">
                      <a:solidFill>
                        <a:schemeClr val="tx1"/>
                      </a:solidFill>
                      <a:prstDash val="solid"/>
                      <a:round/>
                      <a:headEnd type="none" w="med" len="med"/>
                      <a:tailEnd type="none" w="med" len="med"/>
                    </a:lnT>
                    <a:noFill/>
                  </a:tcPr>
                </a:tc>
                <a:tc>
                  <a:txBody>
                    <a:bodyPr/>
                    <a:lstStyle/>
                    <a:p>
                      <a:pPr algn="r" fontAlgn="b"/>
                      <a:r>
                        <a:rPr lang="da-DK" sz="1800" u="none" strike="noStrike" dirty="0">
                          <a:effectLst/>
                        </a:rPr>
                        <a:t>501</a:t>
                      </a:r>
                      <a:endParaRPr lang="da-DK" sz="1800" b="0" i="0" u="none" strike="noStrike" dirty="0">
                        <a:solidFill>
                          <a:srgbClr val="000000"/>
                        </a:solidFill>
                        <a:effectLst/>
                        <a:latin typeface="Calibri" panose="020F0502020204030204" pitchFamily="34" charset="0"/>
                      </a:endParaRPr>
                    </a:p>
                  </a:txBody>
                  <a:tcPr marL="15410" marR="15410" marT="15410" marB="0" anchor="b">
                    <a:lnR w="12700" cmpd="sng">
                      <a:noFill/>
                    </a:lnR>
                    <a:lnT w="12700" cap="flat" cmpd="sng" algn="ctr">
                      <a:solidFill>
                        <a:schemeClr val="tx1"/>
                      </a:solidFill>
                      <a:prstDash val="solid"/>
                      <a:round/>
                      <a:headEnd type="none" w="med" len="med"/>
                      <a:tailEnd type="none" w="med" len="med"/>
                    </a:lnT>
                    <a:noFill/>
                  </a:tcPr>
                </a:tc>
                <a:tc>
                  <a:txBody>
                    <a:bodyPr/>
                    <a:lstStyle/>
                    <a:p>
                      <a:pPr algn="r" fontAlgn="b"/>
                      <a:r>
                        <a:rPr lang="da-DK" sz="1800" u="none" strike="noStrike" dirty="0">
                          <a:effectLst/>
                        </a:rPr>
                        <a:t>25,6%</a:t>
                      </a:r>
                      <a:endParaRPr lang="da-DK" sz="1800" b="0" i="0" u="none" strike="noStrike" dirty="0">
                        <a:solidFill>
                          <a:srgbClr val="000000"/>
                        </a:solidFill>
                        <a:effectLst/>
                        <a:latin typeface="Calibri" panose="020F0502020204030204" pitchFamily="34" charset="0"/>
                      </a:endParaRPr>
                    </a:p>
                  </a:txBody>
                  <a:tcPr marL="15410" marR="15410" marT="1541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034331786"/>
                  </a:ext>
                </a:extLst>
              </a:tr>
              <a:tr h="337522">
                <a:tc>
                  <a:txBody>
                    <a:bodyPr/>
                    <a:lstStyle/>
                    <a:p>
                      <a:pPr algn="l" fontAlgn="b"/>
                      <a:r>
                        <a:rPr lang="da-DK" sz="1800" u="none" strike="noStrike" dirty="0">
                          <a:effectLst/>
                        </a:rPr>
                        <a:t>Teknisk videnskab</a:t>
                      </a:r>
                      <a:endParaRPr lang="da-DK" sz="1800" b="1"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608</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a:effectLst/>
                        </a:rPr>
                        <a:t>658</a:t>
                      </a:r>
                      <a:endParaRPr lang="da-DK" sz="1800" b="0" i="0" u="none" strike="noStrike">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651</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752</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720</a:t>
                      </a:r>
                      <a:endParaRPr lang="da-DK" sz="1800" b="0" i="0" u="none" strike="noStrike" dirty="0">
                        <a:solidFill>
                          <a:srgbClr val="000000"/>
                        </a:solidFill>
                        <a:effectLst/>
                        <a:latin typeface="Calibri" panose="020F0502020204030204" pitchFamily="34" charset="0"/>
                      </a:endParaRPr>
                    </a:p>
                  </a:txBody>
                  <a:tcPr marL="15410" marR="15410" marT="15410" marB="0" anchor="b">
                    <a:lnR w="12700" cmpd="sng">
                      <a:noFill/>
                    </a:lnR>
                    <a:noFill/>
                  </a:tcPr>
                </a:tc>
                <a:tc>
                  <a:txBody>
                    <a:bodyPr/>
                    <a:lstStyle/>
                    <a:p>
                      <a:pPr algn="r" fontAlgn="b"/>
                      <a:r>
                        <a:rPr lang="da-DK" sz="1800" u="none" strike="noStrike" dirty="0">
                          <a:effectLst/>
                        </a:rPr>
                        <a:t>18,4%</a:t>
                      </a:r>
                      <a:endParaRPr lang="da-DK" sz="1800" b="0" i="0" u="none" strike="noStrike" dirty="0">
                        <a:solidFill>
                          <a:srgbClr val="000000"/>
                        </a:solidFill>
                        <a:effectLst/>
                        <a:latin typeface="Calibri" panose="020F0502020204030204" pitchFamily="34" charset="0"/>
                      </a:endParaRPr>
                    </a:p>
                  </a:txBody>
                  <a:tcPr marL="15410" marR="15410" marT="154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236760885"/>
                  </a:ext>
                </a:extLst>
              </a:tr>
              <a:tr h="337522">
                <a:tc>
                  <a:txBody>
                    <a:bodyPr/>
                    <a:lstStyle/>
                    <a:p>
                      <a:pPr algn="l" fontAlgn="b"/>
                      <a:r>
                        <a:rPr lang="da-DK" sz="1800" u="none" strike="noStrike">
                          <a:effectLst/>
                        </a:rPr>
                        <a:t>Sundhedsvidenskab</a:t>
                      </a:r>
                      <a:endParaRPr lang="da-DK" sz="1800" b="1" i="0" u="none" strike="noStrike">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755</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788</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a:effectLst/>
                        </a:rPr>
                        <a:t>823</a:t>
                      </a:r>
                      <a:endParaRPr lang="da-DK" sz="1800" b="0" i="0" u="none" strike="noStrike">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911</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a:effectLst/>
                        </a:rPr>
                        <a:t>933</a:t>
                      </a:r>
                      <a:endParaRPr lang="da-DK" sz="1800" b="0" i="0" u="none" strike="noStrike">
                        <a:solidFill>
                          <a:srgbClr val="000000"/>
                        </a:solidFill>
                        <a:effectLst/>
                        <a:latin typeface="Calibri" panose="020F0502020204030204" pitchFamily="34" charset="0"/>
                      </a:endParaRPr>
                    </a:p>
                  </a:txBody>
                  <a:tcPr marL="15410" marR="15410" marT="15410" marB="0" anchor="b">
                    <a:lnR w="12700" cmpd="sng">
                      <a:noFill/>
                    </a:lnR>
                    <a:noFill/>
                  </a:tcPr>
                </a:tc>
                <a:tc>
                  <a:txBody>
                    <a:bodyPr/>
                    <a:lstStyle/>
                    <a:p>
                      <a:pPr algn="r" fontAlgn="b"/>
                      <a:r>
                        <a:rPr lang="da-DK" sz="1800" u="none" strike="noStrike" dirty="0">
                          <a:effectLst/>
                        </a:rPr>
                        <a:t>23,6%</a:t>
                      </a:r>
                      <a:endParaRPr lang="da-DK" sz="1800" b="0" i="0" u="none" strike="noStrike" dirty="0">
                        <a:solidFill>
                          <a:srgbClr val="000000"/>
                        </a:solidFill>
                        <a:effectLst/>
                        <a:latin typeface="Calibri" panose="020F0502020204030204" pitchFamily="34" charset="0"/>
                      </a:endParaRPr>
                    </a:p>
                  </a:txBody>
                  <a:tcPr marL="15410" marR="15410" marT="154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189156296"/>
                  </a:ext>
                </a:extLst>
              </a:tr>
              <a:tr h="337522">
                <a:tc>
                  <a:txBody>
                    <a:bodyPr/>
                    <a:lstStyle/>
                    <a:p>
                      <a:pPr algn="l" fontAlgn="b"/>
                      <a:r>
                        <a:rPr lang="da-DK" sz="1800" u="none" strike="noStrike" dirty="0">
                          <a:effectLst/>
                        </a:rPr>
                        <a:t>Samfundsvidenskab</a:t>
                      </a:r>
                      <a:endParaRPr lang="da-DK" sz="1800" b="1"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282</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262</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255</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230</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228</a:t>
                      </a:r>
                      <a:endParaRPr lang="da-DK" sz="1800" b="0" i="0" u="none" strike="noStrike" dirty="0">
                        <a:solidFill>
                          <a:srgbClr val="000000"/>
                        </a:solidFill>
                        <a:effectLst/>
                        <a:latin typeface="Calibri" panose="020F0502020204030204" pitchFamily="34" charset="0"/>
                      </a:endParaRPr>
                    </a:p>
                  </a:txBody>
                  <a:tcPr marL="15410" marR="15410" marT="15410" marB="0" anchor="b">
                    <a:lnR w="12700" cmpd="sng">
                      <a:noFill/>
                    </a:lnR>
                    <a:noFill/>
                  </a:tcPr>
                </a:tc>
                <a:tc>
                  <a:txBody>
                    <a:bodyPr/>
                    <a:lstStyle/>
                    <a:p>
                      <a:pPr algn="r" fontAlgn="b"/>
                      <a:r>
                        <a:rPr lang="da-DK" sz="1800" u="none" strike="noStrike" dirty="0">
                          <a:effectLst/>
                        </a:rPr>
                        <a:t>-19,1%</a:t>
                      </a:r>
                      <a:endParaRPr lang="da-DK" sz="1800" b="0" i="0" u="none" strike="noStrike" dirty="0">
                        <a:solidFill>
                          <a:srgbClr val="000000"/>
                        </a:solidFill>
                        <a:effectLst/>
                        <a:latin typeface="Calibri" panose="020F0502020204030204" pitchFamily="34" charset="0"/>
                      </a:endParaRPr>
                    </a:p>
                  </a:txBody>
                  <a:tcPr marL="15410" marR="15410" marT="154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440481818"/>
                  </a:ext>
                </a:extLst>
              </a:tr>
              <a:tr h="337522">
                <a:tc>
                  <a:txBody>
                    <a:bodyPr/>
                    <a:lstStyle/>
                    <a:p>
                      <a:pPr algn="l" fontAlgn="b"/>
                      <a:r>
                        <a:rPr lang="da-DK" sz="1800" u="none" strike="noStrike">
                          <a:effectLst/>
                        </a:rPr>
                        <a:t>Humaniora</a:t>
                      </a:r>
                      <a:endParaRPr lang="da-DK" sz="1800" b="1" i="0" u="none" strike="noStrike">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202</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208</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172</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153</a:t>
                      </a:r>
                      <a:endParaRPr lang="da-DK" sz="1800" b="0"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u="none" strike="noStrike" dirty="0">
                          <a:effectLst/>
                        </a:rPr>
                        <a:t>135</a:t>
                      </a:r>
                      <a:endParaRPr lang="da-DK" sz="1800" b="0" i="0" u="none" strike="noStrike" dirty="0">
                        <a:solidFill>
                          <a:srgbClr val="000000"/>
                        </a:solidFill>
                        <a:effectLst/>
                        <a:latin typeface="Calibri" panose="020F0502020204030204" pitchFamily="34" charset="0"/>
                      </a:endParaRPr>
                    </a:p>
                  </a:txBody>
                  <a:tcPr marL="15410" marR="15410" marT="15410" marB="0" anchor="b">
                    <a:lnR w="12700" cmpd="sng">
                      <a:noFill/>
                    </a:lnR>
                    <a:noFill/>
                  </a:tcPr>
                </a:tc>
                <a:tc>
                  <a:txBody>
                    <a:bodyPr/>
                    <a:lstStyle/>
                    <a:p>
                      <a:pPr algn="r" fontAlgn="b"/>
                      <a:r>
                        <a:rPr lang="da-DK" sz="1800" u="none" strike="noStrike" dirty="0">
                          <a:effectLst/>
                        </a:rPr>
                        <a:t>-33,2%</a:t>
                      </a:r>
                      <a:endParaRPr lang="da-DK" sz="1800" b="0" i="0" u="none" strike="noStrike" dirty="0">
                        <a:solidFill>
                          <a:srgbClr val="000000"/>
                        </a:solidFill>
                        <a:effectLst/>
                        <a:latin typeface="Calibri" panose="020F0502020204030204" pitchFamily="34" charset="0"/>
                      </a:endParaRPr>
                    </a:p>
                  </a:txBody>
                  <a:tcPr marL="15410" marR="15410" marT="154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752013150"/>
                  </a:ext>
                </a:extLst>
              </a:tr>
              <a:tr h="657091">
                <a:tc>
                  <a:txBody>
                    <a:bodyPr/>
                    <a:lstStyle/>
                    <a:p>
                      <a:pPr algn="l" fontAlgn="b"/>
                      <a:r>
                        <a:rPr lang="da-DK" sz="1800" b="1" u="none" strike="noStrike" dirty="0">
                          <a:effectLst/>
                        </a:rPr>
                        <a:t>Jordbrugs- og veterinærvidenskab</a:t>
                      </a:r>
                      <a:endParaRPr lang="da-DK" sz="1800" b="1"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b="1" u="none" strike="noStrike" dirty="0">
                          <a:effectLst/>
                        </a:rPr>
                        <a:t>163</a:t>
                      </a:r>
                      <a:endParaRPr lang="da-DK" sz="1800" b="1"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b="1" u="none" strike="noStrike" dirty="0">
                          <a:effectLst/>
                        </a:rPr>
                        <a:t>164</a:t>
                      </a:r>
                      <a:endParaRPr lang="da-DK" sz="1800" b="1"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b="1" u="none" strike="noStrike" dirty="0">
                          <a:effectLst/>
                        </a:rPr>
                        <a:t>57</a:t>
                      </a:r>
                      <a:endParaRPr lang="da-DK" sz="1800" b="1"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b="1" u="none" strike="noStrike" dirty="0">
                          <a:effectLst/>
                        </a:rPr>
                        <a:t>76</a:t>
                      </a:r>
                      <a:endParaRPr lang="da-DK" sz="1800" b="1" i="0" u="none" strike="noStrike" dirty="0">
                        <a:solidFill>
                          <a:srgbClr val="000000"/>
                        </a:solidFill>
                        <a:effectLst/>
                        <a:latin typeface="Calibri" panose="020F0502020204030204" pitchFamily="34" charset="0"/>
                      </a:endParaRPr>
                    </a:p>
                  </a:txBody>
                  <a:tcPr marL="15410" marR="15410" marT="15410" marB="0" anchor="b">
                    <a:noFill/>
                  </a:tcPr>
                </a:tc>
                <a:tc>
                  <a:txBody>
                    <a:bodyPr/>
                    <a:lstStyle/>
                    <a:p>
                      <a:pPr algn="r" fontAlgn="b"/>
                      <a:r>
                        <a:rPr lang="da-DK" sz="1800" b="1" u="none" strike="noStrike" dirty="0">
                          <a:effectLst/>
                        </a:rPr>
                        <a:t>38</a:t>
                      </a:r>
                      <a:endParaRPr lang="da-DK" sz="1800" b="1" i="0" u="none" strike="noStrike" dirty="0">
                        <a:solidFill>
                          <a:srgbClr val="000000"/>
                        </a:solidFill>
                        <a:effectLst/>
                        <a:latin typeface="Calibri" panose="020F0502020204030204" pitchFamily="34" charset="0"/>
                      </a:endParaRPr>
                    </a:p>
                  </a:txBody>
                  <a:tcPr marL="15410" marR="15410" marT="15410" marB="0" anchor="b">
                    <a:lnR w="12700" cmpd="sng">
                      <a:noFill/>
                    </a:lnR>
                    <a:noFill/>
                  </a:tcPr>
                </a:tc>
                <a:tc>
                  <a:txBody>
                    <a:bodyPr/>
                    <a:lstStyle/>
                    <a:p>
                      <a:pPr algn="r" fontAlgn="b"/>
                      <a:r>
                        <a:rPr lang="da-DK" sz="1800" b="1" u="none" strike="noStrike" dirty="0">
                          <a:effectLst/>
                        </a:rPr>
                        <a:t>-76,7%</a:t>
                      </a:r>
                      <a:endParaRPr lang="da-DK" sz="1800" b="1" i="0" u="none" strike="noStrike" dirty="0">
                        <a:solidFill>
                          <a:srgbClr val="000000"/>
                        </a:solidFill>
                        <a:effectLst/>
                        <a:latin typeface="Calibri" panose="020F0502020204030204" pitchFamily="34" charset="0"/>
                      </a:endParaRPr>
                    </a:p>
                  </a:txBody>
                  <a:tcPr marL="15410" marR="15410" marT="154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304214716"/>
                  </a:ext>
                </a:extLst>
              </a:tr>
            </a:tbl>
          </a:graphicData>
        </a:graphic>
      </p:graphicFrame>
      <p:sp>
        <p:nvSpPr>
          <p:cNvPr id="12" name="Tekstfelt 11">
            <a:extLst>
              <a:ext uri="{FF2B5EF4-FFF2-40B4-BE49-F238E27FC236}">
                <a16:creationId xmlns:a16="http://schemas.microsoft.com/office/drawing/2014/main" id="{94CC2D5F-2798-83F4-920C-8266E9B6F6CD}"/>
              </a:ext>
            </a:extLst>
          </p:cNvPr>
          <p:cNvSpPr txBox="1"/>
          <p:nvPr/>
        </p:nvSpPr>
        <p:spPr>
          <a:xfrm>
            <a:off x="677916" y="4996543"/>
            <a:ext cx="3959398" cy="169277"/>
          </a:xfrm>
          <a:prstGeom prst="rect">
            <a:avLst/>
          </a:prstGeom>
          <a:noFill/>
        </p:spPr>
        <p:txBody>
          <a:bodyPr wrap="square" lIns="0" tIns="0" rIns="0" bIns="0" rtlCol="0">
            <a:spAutoFit/>
          </a:bodyPr>
          <a:lstStyle/>
          <a:p>
            <a:r>
              <a:rPr lang="da-DK" sz="1100" dirty="0"/>
              <a:t>Kilde: L&amp;F pba. Danmarks Statistik</a:t>
            </a:r>
          </a:p>
        </p:txBody>
      </p:sp>
    </p:spTree>
    <p:extLst>
      <p:ext uri="{BB962C8B-B14F-4D97-AF65-F5344CB8AC3E}">
        <p14:creationId xmlns:p14="http://schemas.microsoft.com/office/powerpoint/2010/main" val="2546628882"/>
      </p:ext>
    </p:extLst>
  </p:cSld>
  <p:clrMapOvr>
    <a:masterClrMapping/>
  </p:clrMapOvr>
</p:sld>
</file>

<file path=ppt/theme/theme1.xml><?xml version="1.0" encoding="utf-8"?>
<a:theme xmlns:a="http://schemas.openxmlformats.org/drawingml/2006/main" name="LF PPT - Noget af det bedste i ver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potx" id="{EC549242-04A7-4C5C-8B5C-2DA481588CF8}" vid="{C5CF1630-1D8B-4D81-8D79-B606DD11606C}"/>
    </a:ext>
  </a:extLst>
</a:theme>
</file>

<file path=ppt/theme/theme2.xml><?xml version="1.0" encoding="utf-8"?>
<a:theme xmlns:a="http://schemas.openxmlformats.org/drawingml/2006/main" name="LF PPT - Noget at leve af. Noget at leve fo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potx" id="{EC549242-04A7-4C5C-8B5C-2DA481588CF8}" vid="{094DF1BE-2550-4065-9271-7A9A38AD0CCB}"/>
    </a:ext>
  </a:extLst>
</a:theme>
</file>

<file path=ppt/theme/theme3.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potx" id="{EC549242-04A7-4C5C-8B5C-2DA481588CF8}" vid="{09FA129F-1606-40FB-9735-E2624DF68252}"/>
    </a:ext>
  </a:extLst>
</a:theme>
</file>

<file path=ppt/theme/theme4.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potx" id="{EC549242-04A7-4C5C-8B5C-2DA481588CF8}" vid="{0692AC81-673B-4FAD-8688-8D43FC793F3D}"/>
    </a:ext>
  </a:extLst>
</a:theme>
</file>

<file path=ppt/theme/theme5.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potx" id="{EC549242-04A7-4C5C-8B5C-2DA481588CF8}" vid="{41CB8A6D-FAF2-4ABF-8559-60E220A8847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1922</Words>
  <Application>Microsoft Office PowerPoint</Application>
  <PresentationFormat>Brugerdefineret</PresentationFormat>
  <Paragraphs>176</Paragraphs>
  <Slides>12</Slides>
  <Notes>11</Notes>
  <HiddenSlides>0</HiddenSlides>
  <MMClips>0</MMClips>
  <ScaleCrop>false</ScaleCrop>
  <HeadingPairs>
    <vt:vector size="6" baseType="variant">
      <vt:variant>
        <vt:lpstr>Benyttede skrifttyper</vt:lpstr>
      </vt:variant>
      <vt:variant>
        <vt:i4>5</vt:i4>
      </vt:variant>
      <vt:variant>
        <vt:lpstr>Tema</vt:lpstr>
      </vt:variant>
      <vt:variant>
        <vt:i4>5</vt:i4>
      </vt:variant>
      <vt:variant>
        <vt:lpstr>Slidetitler</vt:lpstr>
      </vt:variant>
      <vt:variant>
        <vt:i4>12</vt:i4>
      </vt:variant>
    </vt:vector>
  </HeadingPairs>
  <TitlesOfParts>
    <vt:vector size="22" baseType="lpstr">
      <vt:lpstr>Arial</vt:lpstr>
      <vt:lpstr>Calibri</vt:lpstr>
      <vt:lpstr>Courier New</vt:lpstr>
      <vt:lpstr>Publico text</vt:lpstr>
      <vt:lpstr>Verdana</vt:lpstr>
      <vt:lpstr>LF PPT - Noget af det bedste i verden.</vt:lpstr>
      <vt:lpstr>LF PPT - Noget at leve af. Noget at leve for.</vt:lpstr>
      <vt:lpstr>LF PPT - Vækst i balance</vt:lpstr>
      <vt:lpstr>LF PPT - Illustrationer i bunden</vt:lpstr>
      <vt:lpstr>LF PPT - SEGES</vt:lpstr>
      <vt:lpstr>Finanslovens bevillinger til ‘Almen videnskabelig udvikling – jordbrugs- og veterinærvidenskab’ og ‘Landbrug, skovbrug, jagt og fiskeri’ opgjort i mio. kr. i faste priser</vt:lpstr>
      <vt:lpstr>Indeks for FoU-årsværk i den offentlige sektor efter hovedfag</vt:lpstr>
      <vt:lpstr>Indeks for FoU-årsværk i den offentlige sektor efter udvalgte strategiområder</vt:lpstr>
      <vt:lpstr>Indeks for FoU-omkostninger i mio. kr. i den offentlige sektor efter udvalgte strategiområder</vt:lpstr>
      <vt:lpstr>Indeks for FoU-årsværk i den offentlige sektor efter videnskab</vt:lpstr>
      <vt:lpstr>Indeks for FoU-omkostninger i alt i den offentlige sektor efter videnskab </vt:lpstr>
      <vt:lpstr>Procentvisandel af de forskellige fags finansiering fra danske virksomheder til FoU-omkostninger på de danske universiteter</vt:lpstr>
      <vt:lpstr>Udviklingen i finansieringen af FoU-omkostninger inden for jordbrugs- og veterinærvidenskab af danske virksomheder opgjort i mio. kr.</vt:lpstr>
      <vt:lpstr>Tilgang på Ph.d.-uddannelserne </vt:lpstr>
      <vt:lpstr>Bevilligede midler fra alle private fonde til videnskabelige formål inden for jordbrugs- og veterinærvidenskab opgjort i mio. kr.</vt:lpstr>
      <vt:lpstr>Horizon 2020 Søjle 3 Samfundsudfordringer: Andel af tilskud til Danmark  </vt:lpstr>
      <vt:lpstr>Impact af Dansk forskning </vt:lpstr>
    </vt:vector>
  </TitlesOfParts>
  <Manager/>
  <Company>Landbrug &amp; Fødevarer - Forskning &amp; Uddannelse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Finanslovens bevillinger til ‘Almen videnskabelig udvikling – jordbrugs- og veterinærvidenskab’ og ‘Landbrug, skovbrug, jagt og fiskeri’ opgjort i mio kr. i faste priser</dc:title>
  <dc:subject/>
  <dc:creator>Dag Christian Falk</dc:creator>
  <cp:keywords/>
  <dc:description/>
  <cp:lastModifiedBy>Maria Engkebølle</cp:lastModifiedBy>
  <cp:revision>12</cp:revision>
  <dcterms:created xsi:type="dcterms:W3CDTF">2022-11-29T09:50:42Z</dcterms:created>
  <dcterms:modified xsi:type="dcterms:W3CDTF">2023-09-01T10:41:19Z</dcterms:modified>
  <cp:category/>
</cp:coreProperties>
</file>